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7" r:id="rId2"/>
  </p:sldMasterIdLst>
  <p:notesMasterIdLst>
    <p:notesMasterId r:id="rId41"/>
  </p:notesMasterIdLst>
  <p:sldIdLst>
    <p:sldId id="346" r:id="rId3"/>
    <p:sldId id="437" r:id="rId4"/>
    <p:sldId id="438" r:id="rId5"/>
    <p:sldId id="439" r:id="rId6"/>
    <p:sldId id="440" r:id="rId7"/>
    <p:sldId id="441" r:id="rId8"/>
    <p:sldId id="442" r:id="rId9"/>
    <p:sldId id="443" r:id="rId10"/>
    <p:sldId id="444" r:id="rId11"/>
    <p:sldId id="445" r:id="rId12"/>
    <p:sldId id="446" r:id="rId13"/>
    <p:sldId id="447" r:id="rId14"/>
    <p:sldId id="448" r:id="rId15"/>
    <p:sldId id="449" r:id="rId16"/>
    <p:sldId id="450" r:id="rId17"/>
    <p:sldId id="451" r:id="rId18"/>
    <p:sldId id="452" r:id="rId19"/>
    <p:sldId id="453" r:id="rId20"/>
    <p:sldId id="454" r:id="rId21"/>
    <p:sldId id="455" r:id="rId22"/>
    <p:sldId id="456" r:id="rId23"/>
    <p:sldId id="457" r:id="rId24"/>
    <p:sldId id="458" r:id="rId25"/>
    <p:sldId id="459" r:id="rId26"/>
    <p:sldId id="460" r:id="rId27"/>
    <p:sldId id="461" r:id="rId28"/>
    <p:sldId id="462" r:id="rId29"/>
    <p:sldId id="463" r:id="rId30"/>
    <p:sldId id="464" r:id="rId31"/>
    <p:sldId id="465" r:id="rId32"/>
    <p:sldId id="466" r:id="rId33"/>
    <p:sldId id="467" r:id="rId34"/>
    <p:sldId id="468" r:id="rId35"/>
    <p:sldId id="469" r:id="rId36"/>
    <p:sldId id="470" r:id="rId37"/>
    <p:sldId id="471" r:id="rId38"/>
    <p:sldId id="472" r:id="rId39"/>
    <p:sldId id="436" r:id="rId4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95332" autoAdjust="0"/>
  </p:normalViewPr>
  <p:slideViewPr>
    <p:cSldViewPr snapToGrid="0" snapToObjects="1">
      <p:cViewPr varScale="1">
        <p:scale>
          <a:sx n="111" d="100"/>
          <a:sy n="111" d="100"/>
        </p:scale>
        <p:origin x="662"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19-2-2018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HTML 5,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application consumes these aggregation results and pushes them to Web UI - The </a:t>
            </a:r>
            <a:r>
              <a:rPr lang="en-US" sz="1200" b="0" i="0" kern="1200" dirty="0" err="1" smtClean="0">
                <a:solidFill>
                  <a:schemeClr val="tx1"/>
                </a:solidFill>
                <a:effectLst/>
                <a:latin typeface="+mn-lt"/>
                <a:ea typeface="+mn-ea"/>
                <a:cs typeface="+mn-cs"/>
              </a:rPr>
              <a:t>WebUI</a:t>
            </a:r>
            <a:r>
              <a:rPr lang="en-US" sz="1200" b="0" i="0" kern="1200" dirty="0" smtClean="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2306055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latin typeface="Lucida Console" panose="020B0609040504020204" pitchFamily="49" charset="0"/>
              </a:rPr>
              <a:t>https://www.elastic.co/guide/en/elasticsearch/reference/current/docs-reindex.html</a:t>
            </a:r>
          </a:p>
          <a:p>
            <a:endParaRPr lang="nl-NL" dirty="0" smtClean="0"/>
          </a:p>
          <a:p>
            <a:r>
              <a:rPr lang="nl-NL" dirty="0" smtClean="0"/>
              <a:t>https://discuss.elastic.co/t/re-index-aggregation-elasticsearch/75325/2</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26</a:t>
            </a:fld>
            <a:endParaRPr lang="nl-NL"/>
          </a:p>
        </p:txBody>
      </p:sp>
    </p:spTree>
    <p:extLst>
      <p:ext uri="{BB962C8B-B14F-4D97-AF65-F5344CB8AC3E}">
        <p14:creationId xmlns:p14="http://schemas.microsoft.com/office/powerpoint/2010/main" val="165208072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19-Feb-18</a:t>
            </a:fld>
            <a:endParaRPr lang="nl-NL" noProof="0" dirty="0"/>
          </a:p>
        </p:txBody>
      </p:sp>
      <p:sp>
        <p:nvSpPr>
          <p:cNvPr id="6" name="Footer Placeholder 5"/>
          <p:cNvSpPr>
            <a:spLocks noGrp="1"/>
          </p:cNvSpPr>
          <p:nvPr>
            <p:ph type="ftr" sz="quarter" idx="11"/>
          </p:nvPr>
        </p:nvSpPr>
        <p:spPr/>
        <p:txBody>
          <a:bodyPr/>
          <a:lstStyle/>
          <a:p>
            <a:r>
              <a:rPr lang="en-US" noProof="0" dirty="0" smtClean="0"/>
              <a:t>What is Apache Kafka and why is it important?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19-Feb-18</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19-Feb-18</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19-Feb-18</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19-Feb-18</a:t>
            </a:fld>
            <a:endParaRPr lang="nl-NL"/>
          </a:p>
        </p:txBody>
      </p:sp>
      <p:sp>
        <p:nvSpPr>
          <p:cNvPr id="3" name="Footer Placeholder 2"/>
          <p:cNvSpPr>
            <a:spLocks noGrp="1"/>
          </p:cNvSpPr>
          <p:nvPr>
            <p:ph type="ftr" sz="quarter" idx="11"/>
          </p:nvPr>
        </p:nvSpPr>
        <p:spPr/>
        <p:txBody>
          <a:bodyPr/>
          <a:lstStyle/>
          <a:p>
            <a:r>
              <a:rPr lang="en-US" dirty="0" smtClean="0"/>
              <a:t>What is Apache Kafka and why is it important?</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Tree>
    <p:extLst>
      <p:ext uri="{BB962C8B-B14F-4D97-AF65-F5344CB8AC3E}">
        <p14:creationId xmlns:p14="http://schemas.microsoft.com/office/powerpoint/2010/main" val="30267851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55135548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48685890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3887704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9408559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098772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33178946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91888476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01691129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321522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5166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90177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13740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3058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432242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921987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5800408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40939537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597125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1994038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68496048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2270812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45471148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243993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84544827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19-Feb-18</a:t>
            </a:fld>
            <a:endParaRPr lang="nl-NL"/>
          </a:p>
        </p:txBody>
      </p:sp>
      <p:sp>
        <p:nvSpPr>
          <p:cNvPr id="5" name="Footer Placeholder 4"/>
          <p:cNvSpPr>
            <a:spLocks noGrp="1"/>
          </p:cNvSpPr>
          <p:nvPr>
            <p:ph type="ftr" sz="quarter" idx="11"/>
          </p:nvPr>
        </p:nvSpPr>
        <p:spPr/>
        <p:txBody>
          <a:bodyPr/>
          <a:lstStyle/>
          <a:p>
            <a:r>
              <a:rPr lang="en-US" dirty="0" smtClean="0"/>
              <a:t>What is Apache Kafka and why is it important?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462057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40243541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779626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157735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833285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0179759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97381451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1614646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936853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3301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19-Feb-18</a:t>
            </a:fld>
            <a:endParaRPr lang="nl-NL"/>
          </a:p>
        </p:txBody>
      </p:sp>
      <p:sp>
        <p:nvSpPr>
          <p:cNvPr id="5" name="Footer Placeholder 4"/>
          <p:cNvSpPr>
            <a:spLocks noGrp="1"/>
          </p:cNvSpPr>
          <p:nvPr>
            <p:ph type="ftr" sz="quarter" idx="11"/>
          </p:nvPr>
        </p:nvSpPr>
        <p:spPr/>
        <p:txBody>
          <a:bodyPr/>
          <a:lstStyle/>
          <a:p>
            <a:r>
              <a:rPr lang="en-US" dirty="0" smtClean="0"/>
              <a:t>What is Apache Kafka and why is it important?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801443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179247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7840532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28589510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16491061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2130666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39806846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77400636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9546273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069371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19-Feb-18</a:t>
            </a:fld>
            <a:endParaRPr lang="nl-NL"/>
          </a:p>
        </p:txBody>
      </p:sp>
      <p:sp>
        <p:nvSpPr>
          <p:cNvPr id="5" name="Footer Placeholder 4"/>
          <p:cNvSpPr>
            <a:spLocks noGrp="1"/>
          </p:cNvSpPr>
          <p:nvPr>
            <p:ph type="ftr" sz="quarter" idx="11"/>
          </p:nvPr>
        </p:nvSpPr>
        <p:spPr/>
        <p:txBody>
          <a:bodyPr/>
          <a:lstStyle/>
          <a:p>
            <a:r>
              <a:rPr lang="en-US" dirty="0" smtClean="0"/>
              <a:t>What is Apache Kafka and why is it important?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3784664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48179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588008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56175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1198736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897966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22490844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4888415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7445790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58161123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19-Feb-18</a:t>
            </a:fld>
            <a:endParaRPr lang="nl-NL"/>
          </a:p>
        </p:txBody>
      </p:sp>
      <p:sp>
        <p:nvSpPr>
          <p:cNvPr id="8" name="Footer Placeholder 7"/>
          <p:cNvSpPr>
            <a:spLocks noGrp="1"/>
          </p:cNvSpPr>
          <p:nvPr>
            <p:ph type="ftr" sz="quarter" idx="11"/>
          </p:nvPr>
        </p:nvSpPr>
        <p:spPr/>
        <p:txBody>
          <a:bodyPr/>
          <a:lstStyle/>
          <a:p>
            <a:r>
              <a:rPr lang="en-US" dirty="0" smtClean="0"/>
              <a:t>What is Apache Kafka and why is it important?</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3899081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8969846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21933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39322459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5304722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06431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3123138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2568915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80027242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19-Feb-18</a:t>
            </a:fld>
            <a:endParaRPr lang="nl-NL"/>
          </a:p>
        </p:txBody>
      </p:sp>
      <p:sp>
        <p:nvSpPr>
          <p:cNvPr id="6" name="Footer Placeholder 5"/>
          <p:cNvSpPr>
            <a:spLocks noGrp="1"/>
          </p:cNvSpPr>
          <p:nvPr>
            <p:ph type="ftr" sz="quarter" idx="11"/>
          </p:nvPr>
        </p:nvSpPr>
        <p:spPr/>
        <p:txBody>
          <a:bodyPr/>
          <a:lstStyle/>
          <a:p>
            <a:r>
              <a:rPr lang="en-US" dirty="0" smtClean="0"/>
              <a:t>What is Apache Kafka and why is it important?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19-Feb-18</a:t>
            </a:fld>
            <a:endParaRPr lang="nl-NL" noProof="0" dirty="0"/>
          </a:p>
        </p:txBody>
      </p:sp>
      <p:sp>
        <p:nvSpPr>
          <p:cNvPr id="6" name="Footer Placeholder 5"/>
          <p:cNvSpPr>
            <a:spLocks noGrp="1"/>
          </p:cNvSpPr>
          <p:nvPr>
            <p:ph type="ftr" sz="quarter" idx="11"/>
          </p:nvPr>
        </p:nvSpPr>
        <p:spPr/>
        <p:txBody>
          <a:bodyPr/>
          <a:lstStyle/>
          <a:p>
            <a:r>
              <a:rPr lang="en-US" noProof="0" dirty="0" smtClean="0"/>
              <a:t>What is Apache Kafka and why is it important?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63" Type="http://schemas.openxmlformats.org/officeDocument/2006/relationships/image" Target="../media/image6.png"/><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9" Type="http://schemas.openxmlformats.org/officeDocument/2006/relationships/slideLayout" Target="../slideLayouts/slideLayout46.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3" Type="http://schemas.openxmlformats.org/officeDocument/2006/relationships/slideLayout" Target="../slideLayouts/slideLayout70.xml"/><Relationship Id="rId58" Type="http://schemas.openxmlformats.org/officeDocument/2006/relationships/slideLayout" Target="../slideLayouts/slideLayout75.xml"/><Relationship Id="rId5" Type="http://schemas.openxmlformats.org/officeDocument/2006/relationships/slideLayout" Target="../slideLayouts/slideLayout22.xml"/><Relationship Id="rId61" Type="http://schemas.openxmlformats.org/officeDocument/2006/relationships/slideLayout" Target="../slideLayouts/slideLayout78.xml"/><Relationship Id="rId19" Type="http://schemas.openxmlformats.org/officeDocument/2006/relationships/slideLayout" Target="../slideLayouts/slideLayout3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56" Type="http://schemas.openxmlformats.org/officeDocument/2006/relationships/slideLayout" Target="../slideLayouts/slideLayout73.xml"/><Relationship Id="rId64" Type="http://schemas.openxmlformats.org/officeDocument/2006/relationships/image" Target="../media/image5.png"/><Relationship Id="rId8" Type="http://schemas.openxmlformats.org/officeDocument/2006/relationships/slideLayout" Target="../slideLayouts/slideLayout25.xml"/><Relationship Id="rId51" Type="http://schemas.openxmlformats.org/officeDocument/2006/relationships/slideLayout" Target="../slideLayouts/slideLayout68.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59" Type="http://schemas.openxmlformats.org/officeDocument/2006/relationships/slideLayout" Target="../slideLayouts/slideLayout76.xml"/><Relationship Id="rId20" Type="http://schemas.openxmlformats.org/officeDocument/2006/relationships/slideLayout" Target="../slideLayouts/slideLayout37.xml"/><Relationship Id="rId41" Type="http://schemas.openxmlformats.org/officeDocument/2006/relationships/slideLayout" Target="../slideLayouts/slideLayout58.xml"/><Relationship Id="rId54" Type="http://schemas.openxmlformats.org/officeDocument/2006/relationships/slideLayout" Target="../slideLayouts/slideLayout71.xml"/><Relationship Id="rId6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57" Type="http://schemas.openxmlformats.org/officeDocument/2006/relationships/slideLayout" Target="../slideLayouts/slideLayout74.xml"/><Relationship Id="rId10" Type="http://schemas.openxmlformats.org/officeDocument/2006/relationships/slideLayout" Target="../slideLayouts/slideLayout27.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60" Type="http://schemas.openxmlformats.org/officeDocument/2006/relationships/slideLayout" Target="../slideLayouts/slideLayout7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19-Feb-18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dirty="0" smtClean="0"/>
              <a:t>What is Apache Kafka and why is it important?</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760" r:id="rId15"/>
    <p:sldLayoutId id="2147483761" r:id="rId16"/>
    <p:sldLayoutId id="2147483762" r:id="rId17"/>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189073425"/>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 id="2147483731" r:id="rId34"/>
    <p:sldLayoutId id="2147483732" r:id="rId35"/>
    <p:sldLayoutId id="2147483733" r:id="rId36"/>
    <p:sldLayoutId id="2147483734" r:id="rId37"/>
    <p:sldLayoutId id="2147483735" r:id="rId38"/>
    <p:sldLayoutId id="2147483736" r:id="rId39"/>
    <p:sldLayoutId id="2147483737" r:id="rId40"/>
    <p:sldLayoutId id="2147483738" r:id="rId41"/>
    <p:sldLayoutId id="2147483739" r:id="rId42"/>
    <p:sldLayoutId id="2147483740" r:id="rId43"/>
    <p:sldLayoutId id="2147483741" r:id="rId44"/>
    <p:sldLayoutId id="2147483742" r:id="rId45"/>
    <p:sldLayoutId id="2147483743" r:id="rId46"/>
    <p:sldLayoutId id="2147483744" r:id="rId47"/>
    <p:sldLayoutId id="2147483745" r:id="rId48"/>
    <p:sldLayoutId id="2147483746" r:id="rId49"/>
    <p:sldLayoutId id="2147483747" r:id="rId50"/>
    <p:sldLayoutId id="2147483748" r:id="rId51"/>
    <p:sldLayoutId id="2147483749" r:id="rId52"/>
    <p:sldLayoutId id="2147483750" r:id="rId53"/>
    <p:sldLayoutId id="2147483751" r:id="rId54"/>
    <p:sldLayoutId id="2147483752" r:id="rId55"/>
    <p:sldLayoutId id="2147483753" r:id="rId56"/>
    <p:sldLayoutId id="2147483754" r:id="rId57"/>
    <p:sldLayoutId id="2147483755" r:id="rId58"/>
    <p:sldLayoutId id="2147483756" r:id="rId59"/>
    <p:sldLayoutId id="2147483757" r:id="rId60"/>
    <p:sldLayoutId id="2147483758"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hyperlink" Target="http://technology.amis.nl/" TargetMode="External"/><Relationship Id="rId7"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4" Type="http://schemas.openxmlformats.org/officeDocument/2006/relationships/hyperlink" Target="mailto:lucas.jellema@amis.nl" TargetMode="External"/><Relationship Id="rId9"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s://github.com/lucasjellema/sig-nosql-mongodb" TargetMode="Externa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smtClean="0"/>
              <a:t>Comparing Elastic Search queries </a:t>
            </a:r>
            <a:br>
              <a:rPr lang="en-US" dirty="0" smtClean="0"/>
            </a:br>
            <a:r>
              <a:rPr lang="en-US" dirty="0" smtClean="0"/>
              <a:t>with </a:t>
            </a:r>
            <a:br>
              <a:rPr lang="en-US" dirty="0" smtClean="0"/>
            </a:br>
            <a:r>
              <a:rPr lang="en-US" dirty="0" smtClean="0"/>
              <a:t>Oracle Database SQL</a:t>
            </a:r>
            <a:endParaRPr lang="nl-NL" dirty="0"/>
          </a:p>
        </p:txBody>
      </p:sp>
      <p:sp>
        <p:nvSpPr>
          <p:cNvPr id="8" name="Text Placeholder 7"/>
          <p:cNvSpPr>
            <a:spLocks noGrp="1"/>
          </p:cNvSpPr>
          <p:nvPr>
            <p:ph type="body" idx="14"/>
          </p:nvPr>
        </p:nvSpPr>
        <p:spPr>
          <a:xfrm>
            <a:off x="719998" y="880618"/>
            <a:ext cx="4464000" cy="1512000"/>
          </a:xfrm>
        </p:spPr>
        <p:txBody>
          <a:bodyPr/>
          <a:lstStyle/>
          <a:p>
            <a:r>
              <a:rPr lang="en-US" sz="2800" dirty="0" smtClean="0"/>
              <a:t>SQL vs NoSQL</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smtClean="0"/>
              <a:t>Dutch Oracle Architects Platform | 6th February 2018</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pic>
        <p:nvPicPr>
          <p:cNvPr id="1034" name="Picture 10" descr="Elasticsearc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34" y="1216853"/>
            <a:ext cx="4227763" cy="27655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225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a:t>find </a:t>
            </a:r>
            <a:r>
              <a:rPr lang="en-US" dirty="0" smtClean="0"/>
              <a:t>employees with ‘AR’ in their name – in alphabetical order by name</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3073277" cy="1785104"/>
          </a:xfrm>
          <a:prstGeom prst="rect">
            <a:avLst/>
          </a:prstGeom>
          <a:noFill/>
        </p:spPr>
        <p:txBody>
          <a:bodyPr wrap="none" rtlCol="0">
            <a:spAutoFit/>
          </a:bodyPr>
          <a:lstStyle/>
          <a:p>
            <a:r>
              <a:rPr lang="nl-NL" sz="1100" dirty="0" smtClean="0">
                <a:latin typeface="Lucida Console" panose="020B0609040504020204" pitchFamily="49" charset="0"/>
              </a:rPr>
              <a:t>{ "_source": [ "ENAME", "SAL"],</a:t>
            </a:r>
          </a:p>
          <a:p>
            <a:r>
              <a:rPr lang="nl-NL" sz="1100" dirty="0">
                <a:latin typeface="Lucida Console" panose="020B0609040504020204" pitchFamily="49" charset="0"/>
              </a:rPr>
              <a:t> "query": {</a:t>
            </a:r>
          </a:p>
          <a:p>
            <a:r>
              <a:rPr lang="nl-NL" sz="1100" dirty="0" smtClean="0">
                <a:latin typeface="Lucida Console" panose="020B0609040504020204" pitchFamily="49" charset="0"/>
              </a:rPr>
              <a:t>   </a:t>
            </a:r>
            <a:r>
              <a:rPr lang="nl-NL" sz="1100" dirty="0">
                <a:latin typeface="Lucida Console" panose="020B0609040504020204" pitchFamily="49" charset="0"/>
              </a:rPr>
              <a:t>"wildcard": </a:t>
            </a:r>
            <a:r>
              <a:rPr lang="nl-NL" sz="1100" dirty="0" smtClean="0">
                <a:latin typeface="Lucida Console" panose="020B0609040504020204" pitchFamily="49" charset="0"/>
              </a:rPr>
              <a:t>{ "</a:t>
            </a:r>
            <a:r>
              <a:rPr lang="nl-NL" sz="1100" dirty="0">
                <a:latin typeface="Lucida Console" panose="020B0609040504020204" pitchFamily="49" charset="0"/>
              </a:rPr>
              <a:t>ENAME": "*ar</a:t>
            </a:r>
            <a:r>
              <a:rPr lang="nl-NL" sz="1100" dirty="0" smtClean="0">
                <a:latin typeface="Lucida Console" panose="020B0609040504020204" pitchFamily="49" charset="0"/>
              </a:rPr>
              <a:t>*" }</a:t>
            </a:r>
            <a:endParaRPr lang="nl-NL" sz="1100" dirty="0">
              <a:latin typeface="Lucida Console" panose="020B0609040504020204" pitchFamily="49" charset="0"/>
            </a:endParaRPr>
          </a:p>
          <a:p>
            <a:r>
              <a:rPr lang="nl-NL" sz="1100" dirty="0">
                <a:latin typeface="Lucida Console" panose="020B0609040504020204" pitchFamily="49" charset="0"/>
              </a:rPr>
              <a:t>    </a:t>
            </a:r>
            <a:r>
              <a:rPr lang="nl-NL" sz="1100" dirty="0" smtClean="0">
                <a:latin typeface="Lucida Console" panose="020B0609040504020204" pitchFamily="49" charset="0"/>
              </a:rPr>
              <a:t>},</a:t>
            </a:r>
            <a:br>
              <a:rPr lang="nl-NL" sz="1100" dirty="0" smtClean="0">
                <a:latin typeface="Lucida Console" panose="020B0609040504020204" pitchFamily="49" charset="0"/>
              </a:rPr>
            </a:br>
            <a:r>
              <a:rPr lang="nl-NL" sz="1100" dirty="0" smtClean="0">
                <a:latin typeface="Lucida Console" panose="020B0609040504020204" pitchFamily="49" charset="0"/>
              </a:rPr>
              <a:t>  "</a:t>
            </a:r>
            <a:r>
              <a:rPr lang="nl-NL" sz="1100" dirty="0" err="1" smtClean="0">
                <a:latin typeface="Lucida Console" panose="020B0609040504020204" pitchFamily="49" charset="0"/>
              </a:rPr>
              <a:t>sort</a:t>
            </a:r>
            <a:r>
              <a:rPr lang="nl-NL" sz="1100" dirty="0" smtClean="0">
                <a:latin typeface="Lucida Console" panose="020B0609040504020204" pitchFamily="49" charset="0"/>
              </a:rPr>
              <a:t>": [</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    "ENAME": {"order": "</a:t>
            </a:r>
            <a:r>
              <a:rPr lang="nl-NL" sz="1100" dirty="0" err="1" smtClean="0">
                <a:latin typeface="Lucida Console" panose="020B0609040504020204" pitchFamily="49" charset="0"/>
              </a:rPr>
              <a:t>asc</a:t>
            </a:r>
            <a:r>
              <a:rPr lang="nl-NL" sz="1100" dirty="0" smtClean="0">
                <a:latin typeface="Lucida Console" panose="020B0609040504020204" pitchFamily="49" charset="0"/>
              </a:rPr>
              <a:t>"}</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a:t>
            </a:r>
            <a:endParaRPr lang="nl-NL" sz="1100" dirty="0">
              <a:latin typeface="Lucida Console" panose="020B0609040504020204" pitchFamily="49" charset="0"/>
            </a:endParaRP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2223686" cy="1277273"/>
          </a:xfrm>
          <a:prstGeom prst="rect">
            <a:avLst/>
          </a:prstGeom>
          <a:noFill/>
        </p:spPr>
        <p:txBody>
          <a:bodyPr wrap="none" rtlCol="0">
            <a:spAutoFit/>
          </a:bodyPr>
          <a:lstStyle/>
          <a:p>
            <a:r>
              <a:rPr lang="en-US" sz="1100" dirty="0">
                <a:latin typeface="Lucida Console" panose="020B0609040504020204" pitchFamily="49" charset="0"/>
              </a:rPr>
              <a:t>select </a:t>
            </a:r>
            <a:r>
              <a:rPr lang="en-US" sz="1100" dirty="0" err="1">
                <a:latin typeface="Lucida Console" panose="020B0609040504020204" pitchFamily="49" charset="0"/>
              </a:rPr>
              <a:t>ename</a:t>
            </a:r>
            <a:r>
              <a:rPr lang="en-US" sz="1100" dirty="0">
                <a:latin typeface="Lucida Console" panose="020B0609040504020204" pitchFamily="49" charset="0"/>
              </a:rPr>
              <a:t/>
            </a:r>
            <a:br>
              <a:rPr lang="en-US" sz="1100" dirty="0">
                <a:latin typeface="Lucida Console" panose="020B0609040504020204" pitchFamily="49" charset="0"/>
              </a:rPr>
            </a:br>
            <a:r>
              <a:rPr lang="en-US" sz="1100" dirty="0">
                <a:latin typeface="Lucida Console" panose="020B0609040504020204" pitchFamily="49" charset="0"/>
              </a:rPr>
              <a:t>,      </a:t>
            </a:r>
            <a:r>
              <a:rPr lang="en-US" sz="1100" dirty="0" err="1">
                <a:latin typeface="Lucida Console" panose="020B0609040504020204" pitchFamily="49" charset="0"/>
              </a:rPr>
              <a:t>sal</a:t>
            </a:r>
            <a:endParaRPr lang="en-US" sz="1100" dirty="0">
              <a:latin typeface="Lucida Console" panose="020B0609040504020204" pitchFamily="49" charset="0"/>
            </a:endParaRPr>
          </a:p>
          <a:p>
            <a:r>
              <a:rPr lang="nl-NL" sz="1100" dirty="0" err="1">
                <a:latin typeface="Lucida Console" panose="020B0609040504020204" pitchFamily="49" charset="0"/>
              </a:rPr>
              <a:t>from</a:t>
            </a:r>
            <a:r>
              <a:rPr lang="nl-NL" sz="1100" dirty="0">
                <a:latin typeface="Lucida Console" panose="020B0609040504020204" pitchFamily="49" charset="0"/>
              </a:rPr>
              <a:t>   </a:t>
            </a:r>
            <a:r>
              <a:rPr lang="nl-NL" sz="1100" dirty="0" err="1">
                <a:latin typeface="Lucida Console" panose="020B0609040504020204" pitchFamily="49" charset="0"/>
              </a:rPr>
              <a:t>emp</a:t>
            </a:r>
            <a:endParaRPr lang="nl-NL" sz="1100" dirty="0">
              <a:latin typeface="Lucida Console" panose="020B0609040504020204" pitchFamily="49" charset="0"/>
            </a:endParaRPr>
          </a:p>
          <a:p>
            <a:r>
              <a:rPr lang="nl-NL" sz="1100" dirty="0" err="1">
                <a:latin typeface="Lucida Console" panose="020B0609040504020204" pitchFamily="49" charset="0"/>
              </a:rPr>
              <a:t>where</a:t>
            </a:r>
            <a:r>
              <a:rPr lang="nl-NL" sz="1100" dirty="0">
                <a:latin typeface="Lucida Console" panose="020B0609040504020204" pitchFamily="49" charset="0"/>
              </a:rPr>
              <a:t>  </a:t>
            </a:r>
            <a:r>
              <a:rPr lang="nl-NL" sz="1100" dirty="0" err="1">
                <a:latin typeface="Lucida Console" panose="020B0609040504020204" pitchFamily="49" charset="0"/>
              </a:rPr>
              <a:t>ename</a:t>
            </a:r>
            <a:r>
              <a:rPr lang="nl-NL" sz="1100" dirty="0">
                <a:latin typeface="Lucida Console" panose="020B0609040504020204" pitchFamily="49" charset="0"/>
              </a:rPr>
              <a:t> like '%AR%'</a:t>
            </a:r>
          </a:p>
          <a:p>
            <a:r>
              <a:rPr lang="nl-NL" sz="1100" dirty="0">
                <a:latin typeface="Lucida Console" panose="020B0609040504020204" pitchFamily="49" charset="0"/>
              </a:rPr>
              <a:t>order</a:t>
            </a:r>
          </a:p>
          <a:p>
            <a:r>
              <a:rPr lang="nl-NL" sz="1100" dirty="0" err="1">
                <a:latin typeface="Lucida Console" panose="020B0609040504020204" pitchFamily="49" charset="0"/>
              </a:rPr>
              <a:t>by</a:t>
            </a:r>
            <a:r>
              <a:rPr lang="nl-NL" sz="1100" dirty="0">
                <a:latin typeface="Lucida Console" panose="020B0609040504020204" pitchFamily="49" charset="0"/>
              </a:rPr>
              <a:t>     </a:t>
            </a:r>
            <a:r>
              <a:rPr lang="nl-NL" sz="1100" dirty="0" err="1">
                <a:latin typeface="Lucida Console" panose="020B0609040504020204" pitchFamily="49" charset="0"/>
              </a:rPr>
              <a:t>ename</a:t>
            </a:r>
            <a:r>
              <a:rPr lang="nl-NL" sz="1100" dirty="0">
                <a:latin typeface="Lucida Console" panose="020B0609040504020204" pitchFamily="49" charset="0"/>
              </a:rPr>
              <a:t/>
            </a:r>
            <a:br>
              <a:rPr lang="nl-NL" sz="1100" dirty="0">
                <a:latin typeface="Lucida Console" panose="020B0609040504020204" pitchFamily="49" charset="0"/>
              </a:rPr>
            </a:br>
            <a:endParaRPr lang="en-US" sz="1100" dirty="0">
              <a:latin typeface="Lucida Console" panose="020B0609040504020204" pitchFamily="49" charset="0"/>
            </a:endParaRPr>
          </a:p>
        </p:txBody>
      </p:sp>
    </p:spTree>
    <p:extLst>
      <p:ext uri="{BB962C8B-B14F-4D97-AF65-F5344CB8AC3E}">
        <p14:creationId xmlns:p14="http://schemas.microsoft.com/office/powerpoint/2010/main" val="271739858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a:t>find </a:t>
            </a:r>
            <a:r>
              <a:rPr lang="en-US" dirty="0" smtClean="0"/>
              <a:t>employees not </a:t>
            </a:r>
            <a:r>
              <a:rPr lang="en-US" dirty="0"/>
              <a:t>in department 10, </a:t>
            </a:r>
            <a:r>
              <a:rPr lang="en-US" dirty="0" smtClean="0"/>
              <a:t>name </a:t>
            </a:r>
            <a:r>
              <a:rPr lang="en-US" dirty="0"/>
              <a:t>and salary and sorted alphabetically by name</a:t>
            </a:r>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2225289" cy="1815882"/>
          </a:xfrm>
          <a:prstGeom prst="rect">
            <a:avLst/>
          </a:prstGeom>
          <a:noFill/>
        </p:spPr>
        <p:txBody>
          <a:bodyPr wrap="none" rtlCol="0">
            <a:spAutoFit/>
          </a:bodyPr>
          <a:lstStyle/>
          <a:p>
            <a:r>
              <a:rPr lang="en-US" sz="1400" dirty="0">
                <a:latin typeface="Lucida Console" panose="020B0609040504020204" pitchFamily="49" charset="0"/>
              </a:rPr>
              <a:t>select </a:t>
            </a:r>
            <a:r>
              <a:rPr lang="en-US" sz="1400" dirty="0" err="1">
                <a:latin typeface="Lucida Console" panose="020B0609040504020204" pitchFamily="49" charset="0"/>
              </a:rPr>
              <a:t>ename</a:t>
            </a:r>
            <a:r>
              <a:rPr lang="en-US" sz="1400" dirty="0">
                <a:latin typeface="Lucida Console" panose="020B0609040504020204" pitchFamily="49" charset="0"/>
              </a:rPr>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sal</a:t>
            </a:r>
            <a:r>
              <a:rPr lang="en-US" sz="1400" dirty="0">
                <a:latin typeface="Lucida Console" panose="020B0609040504020204" pitchFamily="49" charset="0"/>
              </a:rPr>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deptno</a:t>
            </a:r>
            <a:endParaRPr lang="en-US" sz="1400" dirty="0">
              <a:latin typeface="Lucida Console" panose="020B0609040504020204" pitchFamily="49" charset="0"/>
            </a:endParaRPr>
          </a:p>
          <a:p>
            <a:r>
              <a:rPr lang="nl-NL" sz="1400" dirty="0" err="1">
                <a:latin typeface="Lucida Console" panose="020B0609040504020204" pitchFamily="49" charset="0"/>
              </a:rPr>
              <a:t>from</a:t>
            </a:r>
            <a:r>
              <a:rPr lang="nl-NL" sz="1400" dirty="0">
                <a:latin typeface="Lucida Console" panose="020B0609040504020204" pitchFamily="49" charset="0"/>
              </a:rPr>
              <a:t>   </a:t>
            </a:r>
            <a:r>
              <a:rPr lang="nl-NL" sz="1400" dirty="0" err="1">
                <a:latin typeface="Lucida Console" panose="020B0609040504020204" pitchFamily="49" charset="0"/>
              </a:rPr>
              <a:t>emp</a:t>
            </a:r>
            <a:endParaRPr lang="nl-NL" sz="1400" dirty="0">
              <a:latin typeface="Lucida Console" panose="020B0609040504020204" pitchFamily="49" charset="0"/>
            </a:endParaRPr>
          </a:p>
          <a:p>
            <a:r>
              <a:rPr lang="nl-NL" sz="1400" dirty="0" err="1">
                <a:latin typeface="Lucida Console" panose="020B0609040504020204" pitchFamily="49" charset="0"/>
              </a:rPr>
              <a:t>where</a:t>
            </a:r>
            <a:r>
              <a:rPr lang="nl-NL" sz="1400" dirty="0">
                <a:latin typeface="Lucida Console" panose="020B0609040504020204" pitchFamily="49" charset="0"/>
              </a:rPr>
              <a:t>  </a:t>
            </a:r>
            <a:r>
              <a:rPr lang="nl-NL" sz="1400" dirty="0" err="1">
                <a:latin typeface="Lucida Console" panose="020B0609040504020204" pitchFamily="49" charset="0"/>
              </a:rPr>
              <a:t>deptno</a:t>
            </a:r>
            <a:r>
              <a:rPr lang="nl-NL" sz="1400" dirty="0">
                <a:latin typeface="Lucida Console" panose="020B0609040504020204" pitchFamily="49" charset="0"/>
              </a:rPr>
              <a:t> != 10</a:t>
            </a:r>
          </a:p>
          <a:p>
            <a:r>
              <a:rPr lang="nl-NL" sz="1400" dirty="0">
                <a:latin typeface="Lucida Console" panose="020B0609040504020204" pitchFamily="49" charset="0"/>
              </a:rPr>
              <a:t>order</a:t>
            </a:r>
          </a:p>
          <a:p>
            <a:r>
              <a:rPr lang="nl-NL" sz="1400" dirty="0" err="1">
                <a:latin typeface="Lucida Console" panose="020B0609040504020204" pitchFamily="49" charset="0"/>
              </a:rPr>
              <a:t>by</a:t>
            </a:r>
            <a:r>
              <a:rPr lang="nl-NL" sz="1400" dirty="0">
                <a:latin typeface="Lucida Console" panose="020B0609040504020204" pitchFamily="49" charset="0"/>
              </a:rPr>
              <a:t>     </a:t>
            </a:r>
            <a:r>
              <a:rPr lang="nl-NL" sz="1400" dirty="0" err="1">
                <a:latin typeface="Lucida Console" panose="020B0609040504020204" pitchFamily="49" charset="0"/>
              </a:rPr>
              <a:t>ename</a:t>
            </a:r>
            <a:r>
              <a:rPr lang="nl-NL" sz="1400" dirty="0">
                <a:latin typeface="Lucida Console" panose="020B0609040504020204" pitchFamily="49" charset="0"/>
              </a:rPr>
              <a:t/>
            </a:r>
            <a:br>
              <a:rPr lang="nl-NL" sz="1400" dirty="0">
                <a:latin typeface="Lucida Console" panose="020B0609040504020204" pitchFamily="49" charset="0"/>
              </a:rPr>
            </a:br>
            <a:endParaRPr lang="en-US" sz="1400" dirty="0">
              <a:latin typeface="Lucida Console" panose="020B0609040504020204" pitchFamily="49" charset="0"/>
            </a:endParaRPr>
          </a:p>
        </p:txBody>
      </p:sp>
      <p:sp>
        <p:nvSpPr>
          <p:cNvPr id="11" name="TextBox 10"/>
          <p:cNvSpPr txBox="1"/>
          <p:nvPr/>
        </p:nvSpPr>
        <p:spPr>
          <a:xfrm>
            <a:off x="267883" y="910879"/>
            <a:ext cx="3667992" cy="2462213"/>
          </a:xfrm>
          <a:prstGeom prst="rect">
            <a:avLst/>
          </a:prstGeom>
          <a:noFill/>
        </p:spPr>
        <p:txBody>
          <a:bodyPr wrap="none" rtlCol="0">
            <a:spAutoFit/>
          </a:bodyPr>
          <a:lstStyle/>
          <a:p>
            <a:r>
              <a:rPr lang="nl-NL" sz="1100" dirty="0" smtClean="0">
                <a:latin typeface="Lucida Console" panose="020B0609040504020204" pitchFamily="49" charset="0"/>
              </a:rPr>
              <a:t>{ "_source": [ "ENAME", "SAL" ,"DEPTNO"],</a:t>
            </a:r>
          </a:p>
          <a:p>
            <a:r>
              <a:rPr lang="nl-NL" sz="1100" dirty="0" smtClean="0">
                <a:latin typeface="Lucida Console" panose="020B0609040504020204" pitchFamily="49" charset="0"/>
              </a:rPr>
              <a:t>  </a:t>
            </a:r>
            <a:r>
              <a:rPr lang="nl-NL" sz="1100" dirty="0">
                <a:latin typeface="Lucida Console" panose="020B0609040504020204" pitchFamily="49" charset="0"/>
              </a:rPr>
              <a:t>"query": {</a:t>
            </a:r>
          </a:p>
          <a:p>
            <a:r>
              <a:rPr lang="nl-NL" sz="1100" dirty="0">
                <a:latin typeface="Lucida Console" panose="020B0609040504020204" pitchFamily="49" charset="0"/>
              </a:rPr>
              <a:t> </a:t>
            </a:r>
            <a:r>
              <a:rPr lang="nl-NL" sz="1100" dirty="0" smtClean="0">
                <a:latin typeface="Lucida Console" panose="020B0609040504020204" pitchFamily="49" charset="0"/>
              </a:rPr>
              <a:t>   </a:t>
            </a:r>
            <a:r>
              <a:rPr lang="nl-NL" sz="1100" dirty="0">
                <a:latin typeface="Lucida Console" panose="020B0609040504020204" pitchFamily="49" charset="0"/>
              </a:rPr>
              <a:t>"</a:t>
            </a:r>
            <a:r>
              <a:rPr lang="nl-NL" sz="1100" dirty="0" err="1">
                <a:latin typeface="Lucida Console" panose="020B0609040504020204" pitchFamily="49" charset="0"/>
              </a:rPr>
              <a:t>bool</a:t>
            </a:r>
            <a:r>
              <a:rPr lang="nl-NL" sz="1100" dirty="0">
                <a:latin typeface="Lucida Console" panose="020B0609040504020204" pitchFamily="49" charset="0"/>
              </a:rPr>
              <a:t>": {</a:t>
            </a:r>
          </a:p>
          <a:p>
            <a:r>
              <a:rPr lang="nl-NL" sz="1100" dirty="0" smtClean="0">
                <a:latin typeface="Lucida Console" panose="020B0609040504020204" pitchFamily="49" charset="0"/>
              </a:rPr>
              <a:t>      </a:t>
            </a:r>
            <a:r>
              <a:rPr lang="nl-NL" sz="1100" dirty="0">
                <a:latin typeface="Lucida Console" panose="020B0609040504020204" pitchFamily="49" charset="0"/>
              </a:rPr>
              <a:t>"</a:t>
            </a:r>
            <a:r>
              <a:rPr lang="nl-NL" sz="1100" dirty="0" err="1">
                <a:latin typeface="Lucida Console" panose="020B0609040504020204" pitchFamily="49" charset="0"/>
              </a:rPr>
              <a:t>must_not</a:t>
            </a:r>
            <a:r>
              <a:rPr lang="nl-NL" sz="1100" dirty="0">
                <a:latin typeface="Lucida Console" panose="020B0609040504020204" pitchFamily="49" charset="0"/>
              </a:rPr>
              <a:t>": {</a:t>
            </a:r>
          </a:p>
          <a:p>
            <a:r>
              <a:rPr lang="nl-NL" sz="1100" dirty="0">
                <a:latin typeface="Lucida Console" panose="020B0609040504020204" pitchFamily="49" charset="0"/>
              </a:rPr>
              <a:t>       </a:t>
            </a:r>
            <a:r>
              <a:rPr lang="nl-NL" sz="1100" dirty="0" smtClean="0">
                <a:latin typeface="Lucida Console" panose="020B0609040504020204" pitchFamily="49" charset="0"/>
              </a:rPr>
              <a:t> </a:t>
            </a:r>
            <a:r>
              <a:rPr lang="nl-NL" sz="1100" dirty="0">
                <a:latin typeface="Lucida Console" panose="020B0609040504020204" pitchFamily="49" charset="0"/>
              </a:rPr>
              <a:t>"term": </a:t>
            </a:r>
            <a:r>
              <a:rPr lang="nl-NL" sz="1100" dirty="0" smtClean="0">
                <a:latin typeface="Lucida Console" panose="020B0609040504020204" pitchFamily="49" charset="0"/>
              </a:rPr>
              <a:t>{"</a:t>
            </a:r>
            <a:r>
              <a:rPr lang="nl-NL" sz="1100" dirty="0">
                <a:latin typeface="Lucida Console" panose="020B0609040504020204" pitchFamily="49" charset="0"/>
              </a:rPr>
              <a:t>DEPTNO": "10</a:t>
            </a:r>
            <a:r>
              <a:rPr lang="nl-NL" sz="1100" dirty="0" smtClean="0">
                <a:latin typeface="Lucida Console" panose="020B0609040504020204" pitchFamily="49" charset="0"/>
              </a:rPr>
              <a:t>"}</a:t>
            </a:r>
            <a:endParaRPr lang="nl-NL" sz="1100" dirty="0">
              <a:latin typeface="Lucida Console" panose="020B0609040504020204" pitchFamily="49" charset="0"/>
            </a:endParaRPr>
          </a:p>
          <a:p>
            <a:r>
              <a:rPr lang="nl-NL" sz="1100" dirty="0">
                <a:latin typeface="Lucida Console" panose="020B0609040504020204" pitchFamily="49" charset="0"/>
              </a:rPr>
              <a:t>        </a:t>
            </a:r>
            <a:r>
              <a:rPr lang="nl-NL" sz="1100" dirty="0" smtClean="0">
                <a:latin typeface="Lucida Console" panose="020B0609040504020204" pitchFamily="49" charset="0"/>
              </a:rPr>
              <a:t>}</a:t>
            </a:r>
            <a:endParaRPr lang="nl-NL" sz="1100" dirty="0">
              <a:latin typeface="Lucida Console" panose="020B0609040504020204" pitchFamily="49" charset="0"/>
            </a:endParaRPr>
          </a:p>
          <a:p>
            <a:r>
              <a:rPr lang="nl-NL" sz="1100" dirty="0">
                <a:latin typeface="Lucida Console" panose="020B0609040504020204" pitchFamily="49" charset="0"/>
              </a:rPr>
              <a:t>      </a:t>
            </a:r>
            <a:r>
              <a:rPr lang="nl-NL" sz="1100" dirty="0" smtClean="0">
                <a:latin typeface="Lucida Console" panose="020B0609040504020204" pitchFamily="49" charset="0"/>
              </a:rPr>
              <a:t>}</a:t>
            </a:r>
            <a:endParaRPr lang="nl-NL" sz="1100" dirty="0">
              <a:latin typeface="Lucida Console" panose="020B0609040504020204" pitchFamily="49" charset="0"/>
            </a:endParaRPr>
          </a:p>
          <a:p>
            <a:r>
              <a:rPr lang="nl-NL" sz="1100" dirty="0">
                <a:latin typeface="Lucida Console" panose="020B0609040504020204" pitchFamily="49" charset="0"/>
              </a:rPr>
              <a:t>  </a:t>
            </a:r>
            <a:r>
              <a:rPr lang="nl-NL" sz="1100" dirty="0" smtClean="0">
                <a:latin typeface="Lucida Console" panose="020B0609040504020204" pitchFamily="49" charset="0"/>
              </a:rPr>
              <a:t>},</a:t>
            </a:r>
            <a:br>
              <a:rPr lang="nl-NL" sz="1100" dirty="0" smtClean="0">
                <a:latin typeface="Lucida Console" panose="020B0609040504020204" pitchFamily="49" charset="0"/>
              </a:rPr>
            </a:br>
            <a:r>
              <a:rPr lang="nl-NL" sz="1100" dirty="0" smtClean="0">
                <a:latin typeface="Lucida Console" panose="020B0609040504020204" pitchFamily="49" charset="0"/>
              </a:rPr>
              <a:t>  "</a:t>
            </a:r>
            <a:r>
              <a:rPr lang="nl-NL" sz="1100" dirty="0" err="1" smtClean="0">
                <a:latin typeface="Lucida Console" panose="020B0609040504020204" pitchFamily="49" charset="0"/>
              </a:rPr>
              <a:t>sort</a:t>
            </a:r>
            <a:r>
              <a:rPr lang="nl-NL" sz="1100" dirty="0" smtClean="0">
                <a:latin typeface="Lucida Console" panose="020B0609040504020204" pitchFamily="49" charset="0"/>
              </a:rPr>
              <a:t>": [</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    "ENAME": {"order": "</a:t>
            </a:r>
            <a:r>
              <a:rPr lang="nl-NL" sz="1100" dirty="0" err="1" smtClean="0">
                <a:latin typeface="Lucida Console" panose="020B0609040504020204" pitchFamily="49" charset="0"/>
              </a:rPr>
              <a:t>asc</a:t>
            </a:r>
            <a:r>
              <a:rPr lang="nl-NL" sz="1100" dirty="0" smtClean="0">
                <a:latin typeface="Lucida Console" panose="020B0609040504020204" pitchFamily="49" charset="0"/>
              </a:rPr>
              <a:t>"}</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  ]</a:t>
            </a:r>
          </a:p>
          <a:p>
            <a:r>
              <a:rPr lang="nl-NL" sz="1100" dirty="0" smtClean="0">
                <a:latin typeface="Lucida Console" panose="020B0609040504020204" pitchFamily="49" charset="0"/>
              </a:rPr>
              <a:t>}</a:t>
            </a:r>
            <a:endParaRPr lang="nl-NL" sz="1100" dirty="0">
              <a:latin typeface="Lucida Console" panose="020B0609040504020204" pitchFamily="49" charset="0"/>
            </a:endParaRPr>
          </a:p>
        </p:txBody>
      </p:sp>
    </p:spTree>
    <p:extLst>
      <p:ext uri="{BB962C8B-B14F-4D97-AF65-F5344CB8AC3E}">
        <p14:creationId xmlns:p14="http://schemas.microsoft.com/office/powerpoint/2010/main" val="1351299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smtClean="0"/>
              <a:t>Set DATE type property </a:t>
            </a:r>
            <a:r>
              <a:rPr lang="en-US" dirty="0" err="1" smtClean="0"/>
              <a:t>startdate</a:t>
            </a:r>
            <a:r>
              <a:rPr lang="en-US" dirty="0" smtClean="0"/>
              <a:t> derived from string type property </a:t>
            </a:r>
            <a:r>
              <a:rPr lang="en-US" dirty="0" err="1" smtClean="0"/>
              <a:t>hiredate</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108817" cy="3485570"/>
          </a:xfrm>
          <a:prstGeom prst="rect">
            <a:avLst/>
          </a:prstGeom>
          <a:noFill/>
        </p:spPr>
        <p:txBody>
          <a:bodyPr wrap="none" rtlCol="0">
            <a:spAutoFit/>
          </a:bodyPr>
          <a:lstStyle/>
          <a:p>
            <a:r>
              <a:rPr lang="en-US" sz="1050" dirty="0">
                <a:latin typeface="Lucida Console" panose="020B0609040504020204" pitchFamily="49" charset="0"/>
              </a:rPr>
              <a:t>PUT </a:t>
            </a:r>
            <a:r>
              <a:rPr lang="nl-NL" sz="1050" dirty="0">
                <a:latin typeface="Lucida Console" panose="020B0609040504020204" pitchFamily="49" charset="0"/>
              </a:rPr>
              <a:t>{{ELASTIC_HOME}}:9200/</a:t>
            </a:r>
            <a:r>
              <a:rPr lang="nl-NL" sz="1050" dirty="0" err="1">
                <a:latin typeface="Lucida Console" panose="020B0609040504020204" pitchFamily="49" charset="0"/>
              </a:rPr>
              <a:t>hrm</a:t>
            </a:r>
            <a:r>
              <a:rPr lang="nl-NL" sz="1050" dirty="0">
                <a:latin typeface="Lucida Console" panose="020B0609040504020204" pitchFamily="49" charset="0"/>
              </a:rPr>
              <a:t>/_</a:t>
            </a:r>
            <a:r>
              <a:rPr lang="nl-NL" sz="1050" dirty="0" err="1">
                <a:latin typeface="Lucida Console" panose="020B0609040504020204" pitchFamily="49" charset="0"/>
              </a:rPr>
              <a:t>mapping</a:t>
            </a:r>
            <a:r>
              <a:rPr lang="nl-NL" sz="1050" dirty="0">
                <a:latin typeface="Lucida Console" panose="020B0609040504020204" pitchFamily="49" charset="0"/>
              </a:rPr>
              <a:t>/employees</a:t>
            </a:r>
            <a:endParaRPr lang="en-US" sz="1050" dirty="0">
              <a:latin typeface="Lucida Console" panose="020B0609040504020204" pitchFamily="49" charset="0"/>
            </a:endParaRPr>
          </a:p>
          <a:p>
            <a:r>
              <a:rPr lang="en-US" sz="1050" dirty="0" smtClean="0">
                <a:latin typeface="Lucida Console" panose="020B0609040504020204" pitchFamily="49" charset="0"/>
              </a:rPr>
              <a:t>{ "</a:t>
            </a:r>
            <a:r>
              <a:rPr lang="en-US" sz="1050" dirty="0">
                <a:latin typeface="Lucida Console" panose="020B0609040504020204" pitchFamily="49" charset="0"/>
              </a:rPr>
              <a:t>properties": {</a:t>
            </a:r>
          </a:p>
          <a:p>
            <a:r>
              <a:rPr lang="en-US" sz="1050" dirty="0">
                <a:latin typeface="Lucida Console" panose="020B0609040504020204" pitchFamily="49" charset="0"/>
              </a:rPr>
              <a:t>        "</a:t>
            </a:r>
            <a:r>
              <a:rPr lang="en-US" sz="1050" dirty="0" err="1">
                <a:latin typeface="Lucida Console" panose="020B0609040504020204" pitchFamily="49" charset="0"/>
              </a:rPr>
              <a:t>startdate</a:t>
            </a:r>
            <a:r>
              <a:rPr lang="en-US" sz="1050" dirty="0">
                <a:latin typeface="Lucida Console" panose="020B0609040504020204" pitchFamily="49" charset="0"/>
              </a:rPr>
              <a:t>": {</a:t>
            </a:r>
          </a:p>
          <a:p>
            <a:r>
              <a:rPr lang="en-US" sz="1050" dirty="0">
                <a:latin typeface="Lucida Console" panose="020B0609040504020204" pitchFamily="49" charset="0"/>
              </a:rPr>
              <a:t>            "type": "date",</a:t>
            </a:r>
          </a:p>
          <a:p>
            <a:r>
              <a:rPr lang="en-US" sz="1050" dirty="0">
                <a:latin typeface="Lucida Console" panose="020B0609040504020204" pitchFamily="49" charset="0"/>
              </a:rPr>
              <a:t>            "format": "</a:t>
            </a:r>
            <a:r>
              <a:rPr lang="en-US" sz="1050" dirty="0" err="1">
                <a:latin typeface="Lucida Console" panose="020B0609040504020204" pitchFamily="49" charset="0"/>
              </a:rPr>
              <a:t>dd</a:t>
            </a:r>
            <a:r>
              <a:rPr lang="en-US" sz="1050" dirty="0">
                <a:latin typeface="Lucida Console" panose="020B0609040504020204" pitchFamily="49" charset="0"/>
              </a:rPr>
              <a:t>-MM-</a:t>
            </a:r>
            <a:r>
              <a:rPr lang="en-US" sz="1050" dirty="0" err="1">
                <a:latin typeface="Lucida Console" panose="020B0609040504020204" pitchFamily="49" charset="0"/>
              </a:rPr>
              <a:t>yyyy</a:t>
            </a:r>
            <a:r>
              <a:rPr lang="en-US" sz="1050" dirty="0">
                <a:latin typeface="Lucida Console" panose="020B0609040504020204" pitchFamily="49" charset="0"/>
              </a:rPr>
              <a:t>"</a:t>
            </a: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smtClean="0">
                <a:latin typeface="Lucida Console" panose="020B0609040504020204" pitchFamily="49" charset="0"/>
              </a:rPr>
              <a:t>}</a:t>
            </a:r>
          </a:p>
          <a:p>
            <a:r>
              <a:rPr lang="en-US" sz="1050" dirty="0" smtClean="0">
                <a:latin typeface="Lucida Console" panose="020B0609040504020204" pitchFamily="49" charset="0"/>
              </a:rPr>
              <a:t/>
            </a:r>
            <a:br>
              <a:rPr lang="en-US" sz="1050" dirty="0" smtClean="0">
                <a:latin typeface="Lucida Console" panose="020B0609040504020204" pitchFamily="49" charset="0"/>
              </a:rPr>
            </a:br>
            <a:r>
              <a:rPr lang="en-US" sz="1050" dirty="0" smtClean="0">
                <a:latin typeface="Lucida Console" panose="020B0609040504020204" pitchFamily="49" charset="0"/>
              </a:rPr>
              <a:t>POST </a:t>
            </a:r>
            <a:r>
              <a:rPr lang="nl-NL" sz="1050" dirty="0">
                <a:latin typeface="Lucida Console" panose="020B0609040504020204" pitchFamily="49" charset="0"/>
              </a:rPr>
              <a:t>{{ELASTIC_HOME}}:9200/</a:t>
            </a:r>
            <a:r>
              <a:rPr lang="nl-NL" sz="1050" dirty="0" err="1">
                <a:latin typeface="Lucida Console" panose="020B0609040504020204" pitchFamily="49" charset="0"/>
              </a:rPr>
              <a:t>hrm</a:t>
            </a:r>
            <a:r>
              <a:rPr lang="nl-NL" sz="1050" dirty="0">
                <a:latin typeface="Lucida Console" panose="020B0609040504020204" pitchFamily="49" charset="0"/>
              </a:rPr>
              <a:t/>
            </a:r>
            <a:br>
              <a:rPr lang="nl-NL" sz="1050" dirty="0">
                <a:latin typeface="Lucida Console" panose="020B0609040504020204" pitchFamily="49" charset="0"/>
              </a:rPr>
            </a:br>
            <a:r>
              <a:rPr lang="nl-NL" sz="1050" dirty="0">
                <a:latin typeface="Lucida Console" panose="020B0609040504020204" pitchFamily="49" charset="0"/>
              </a:rPr>
              <a:t>   /employees/_</a:t>
            </a:r>
            <a:r>
              <a:rPr lang="nl-NL" sz="1050" dirty="0" err="1">
                <a:latin typeface="Lucida Console" panose="020B0609040504020204" pitchFamily="49" charset="0"/>
              </a:rPr>
              <a:t>update_by_query?conflicts</a:t>
            </a:r>
            <a:r>
              <a:rPr lang="nl-NL" sz="1050" dirty="0">
                <a:latin typeface="Lucida Console" panose="020B0609040504020204" pitchFamily="49" charset="0"/>
              </a:rPr>
              <a:t>=</a:t>
            </a:r>
            <a:r>
              <a:rPr lang="nl-NL" sz="1050" dirty="0" err="1">
                <a:latin typeface="Lucida Console" panose="020B0609040504020204" pitchFamily="49" charset="0"/>
              </a:rPr>
              <a:t>proceed</a:t>
            </a:r>
            <a:endParaRPr lang="nl-NL" sz="1050" dirty="0">
              <a:latin typeface="Lucida Console" panose="020B0609040504020204" pitchFamily="49" charset="0"/>
            </a:endParaRPr>
          </a:p>
          <a:p>
            <a:r>
              <a:rPr lang="en-US" sz="1050" dirty="0">
                <a:latin typeface="Lucida Console" panose="020B0609040504020204" pitchFamily="49" charset="0"/>
              </a:rPr>
              <a:t>{</a:t>
            </a:r>
          </a:p>
          <a:p>
            <a:r>
              <a:rPr lang="en-US" sz="1050" dirty="0">
                <a:latin typeface="Lucida Console" panose="020B0609040504020204" pitchFamily="49" charset="0"/>
              </a:rPr>
              <a:t>  "script": {</a:t>
            </a:r>
          </a:p>
          <a:p>
            <a:r>
              <a:rPr lang="en-US" sz="1050" dirty="0">
                <a:latin typeface="Lucida Console" panose="020B0609040504020204" pitchFamily="49" charset="0"/>
              </a:rPr>
              <a:t>    "source": "</a:t>
            </a:r>
            <a:r>
              <a:rPr lang="en-US" sz="1050" dirty="0" err="1">
                <a:latin typeface="Lucida Console" panose="020B0609040504020204" pitchFamily="49" charset="0"/>
              </a:rPr>
              <a:t>ctx</a:t>
            </a:r>
            <a:r>
              <a:rPr lang="en-US" sz="1050" dirty="0">
                <a:latin typeface="Lucida Console" panose="020B0609040504020204" pitchFamily="49" charset="0"/>
              </a:rPr>
              <a:t>._</a:t>
            </a:r>
            <a:r>
              <a:rPr lang="en-US" sz="1050" dirty="0" err="1">
                <a:latin typeface="Lucida Console" panose="020B0609040504020204" pitchFamily="49" charset="0"/>
              </a:rPr>
              <a:t>source.startdate</a:t>
            </a:r>
            <a:r>
              <a:rPr lang="en-US" sz="1050" dirty="0">
                <a:latin typeface="Lucida Console" panose="020B0609040504020204" pitchFamily="49" charset="0"/>
              </a:rPr>
              <a:t> =  </a:t>
            </a:r>
            <a:r>
              <a:rPr lang="en-US" sz="1050" dirty="0" smtClean="0">
                <a:latin typeface="Lucida Console" panose="020B0609040504020204" pitchFamily="49" charset="0"/>
              </a:rPr>
              <a:t/>
            </a:r>
            <a:br>
              <a:rPr lang="en-US" sz="1050" dirty="0" smtClean="0">
                <a:latin typeface="Lucida Console" panose="020B0609040504020204" pitchFamily="49" charset="0"/>
              </a:rPr>
            </a:br>
            <a:r>
              <a:rPr lang="en-US" sz="1050" dirty="0" smtClean="0">
                <a:latin typeface="Lucida Console" panose="020B0609040504020204" pitchFamily="49" charset="0"/>
              </a:rPr>
              <a:t>        </a:t>
            </a:r>
            <a:r>
              <a:rPr lang="en-US" sz="1050" dirty="0" err="1" smtClean="0">
                <a:latin typeface="Lucida Console" panose="020B0609040504020204" pitchFamily="49" charset="0"/>
              </a:rPr>
              <a:t>ctx</a:t>
            </a:r>
            <a:r>
              <a:rPr lang="en-US" sz="1050" dirty="0">
                <a:latin typeface="Lucida Console" panose="020B0609040504020204" pitchFamily="49" charset="0"/>
              </a:rPr>
              <a:t>._</a:t>
            </a:r>
            <a:r>
              <a:rPr lang="en-US" sz="1050" dirty="0" err="1">
                <a:latin typeface="Lucida Console" panose="020B0609040504020204" pitchFamily="49" charset="0"/>
              </a:rPr>
              <a:t>source.HIREDATE.substring</a:t>
            </a:r>
            <a:r>
              <a:rPr lang="en-US" sz="1050" dirty="0">
                <a:latin typeface="Lucida Console" panose="020B0609040504020204" pitchFamily="49" charset="0"/>
              </a:rPr>
              <a:t>(0,2</a:t>
            </a:r>
            <a:r>
              <a:rPr lang="en-US" sz="1050" dirty="0" smtClean="0">
                <a:latin typeface="Lucida Console" panose="020B0609040504020204" pitchFamily="49" charset="0"/>
              </a:rPr>
              <a:t>)+'-'</a:t>
            </a:r>
            <a:br>
              <a:rPr lang="en-US" sz="1050" dirty="0" smtClean="0">
                <a:latin typeface="Lucida Console" panose="020B0609040504020204" pitchFamily="49" charset="0"/>
              </a:rPr>
            </a:br>
            <a:r>
              <a:rPr lang="en-US" sz="1050" dirty="0" smtClean="0">
                <a:latin typeface="Lucida Console" panose="020B0609040504020204" pitchFamily="49" charset="0"/>
              </a:rPr>
              <a:t>       +</a:t>
            </a:r>
            <a:r>
              <a:rPr lang="en-US" sz="1050" dirty="0" err="1">
                <a:latin typeface="Lucida Console" panose="020B0609040504020204" pitchFamily="49" charset="0"/>
              </a:rPr>
              <a:t>ctx</a:t>
            </a:r>
            <a:r>
              <a:rPr lang="en-US" sz="1050" dirty="0">
                <a:latin typeface="Lucida Console" panose="020B0609040504020204" pitchFamily="49" charset="0"/>
              </a:rPr>
              <a:t>._</a:t>
            </a:r>
            <a:r>
              <a:rPr lang="en-US" sz="1050" dirty="0" err="1">
                <a:latin typeface="Lucida Console" panose="020B0609040504020204" pitchFamily="49" charset="0"/>
              </a:rPr>
              <a:t>source.HIREDATE.substring</a:t>
            </a:r>
            <a:r>
              <a:rPr lang="en-US" sz="1050" dirty="0">
                <a:latin typeface="Lucida Console" panose="020B0609040504020204" pitchFamily="49" charset="0"/>
              </a:rPr>
              <a:t>(3,5</a:t>
            </a:r>
            <a:r>
              <a:rPr lang="en-US" sz="1050" dirty="0" smtClean="0">
                <a:latin typeface="Lucida Console" panose="020B0609040504020204" pitchFamily="49" charset="0"/>
              </a:rPr>
              <a:t>)+'-'</a:t>
            </a:r>
            <a:br>
              <a:rPr lang="en-US" sz="1050" dirty="0" smtClean="0">
                <a:latin typeface="Lucida Console" panose="020B0609040504020204" pitchFamily="49" charset="0"/>
              </a:rPr>
            </a:br>
            <a:r>
              <a:rPr lang="en-US" sz="1050" dirty="0" smtClean="0">
                <a:latin typeface="Lucida Console" panose="020B0609040504020204" pitchFamily="49" charset="0"/>
              </a:rPr>
              <a:t>       +</a:t>
            </a:r>
            <a:r>
              <a:rPr lang="en-US" sz="1050" dirty="0" err="1">
                <a:latin typeface="Lucida Console" panose="020B0609040504020204" pitchFamily="49" charset="0"/>
              </a:rPr>
              <a:t>ctx</a:t>
            </a:r>
            <a:r>
              <a:rPr lang="en-US" sz="1050" dirty="0">
                <a:latin typeface="Lucida Console" panose="020B0609040504020204" pitchFamily="49" charset="0"/>
              </a:rPr>
              <a:t>._</a:t>
            </a:r>
            <a:r>
              <a:rPr lang="en-US" sz="1050" dirty="0" err="1">
                <a:latin typeface="Lucida Console" panose="020B0609040504020204" pitchFamily="49" charset="0"/>
              </a:rPr>
              <a:t>source.HIREDATE.substring</a:t>
            </a:r>
            <a:r>
              <a:rPr lang="en-US" sz="1050" dirty="0">
                <a:latin typeface="Lucida Console" panose="020B0609040504020204" pitchFamily="49" charset="0"/>
              </a:rPr>
              <a:t>(7)",</a:t>
            </a:r>
          </a:p>
          <a:p>
            <a:r>
              <a:rPr lang="en-US" sz="1050" dirty="0">
                <a:latin typeface="Lucida Console" panose="020B0609040504020204" pitchFamily="49" charset="0"/>
              </a:rPr>
              <a:t>    "</a:t>
            </a:r>
            <a:r>
              <a:rPr lang="en-US" sz="1050" dirty="0" err="1">
                <a:latin typeface="Lucida Console" panose="020B0609040504020204" pitchFamily="49" charset="0"/>
              </a:rPr>
              <a:t>lang</a:t>
            </a:r>
            <a:r>
              <a:rPr lang="en-US" sz="1050" dirty="0">
                <a:latin typeface="Lucida Console" panose="020B0609040504020204" pitchFamily="49" charset="0"/>
              </a:rPr>
              <a:t>": "painless"</a:t>
            </a:r>
          </a:p>
          <a:p>
            <a:r>
              <a:rPr lang="en-US" sz="1050" dirty="0">
                <a:latin typeface="Lucida Console" panose="020B0609040504020204" pitchFamily="49" charset="0"/>
              </a:rPr>
              <a:t>  }</a:t>
            </a:r>
          </a:p>
          <a:p>
            <a:r>
              <a:rPr lang="en-US" sz="1050" dirty="0">
                <a:latin typeface="Lucida Console" panose="020B0609040504020204" pitchFamily="49" charset="0"/>
              </a:rPr>
              <a:t>}</a:t>
            </a:r>
          </a:p>
          <a:p>
            <a:endParaRPr lang="en-US" sz="1050" dirty="0">
              <a:latin typeface="Lucida Console" panose="020B0609040504020204" pitchFamily="49" charset="0"/>
            </a:endParaRP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3373039" cy="1223412"/>
          </a:xfrm>
          <a:prstGeom prst="rect">
            <a:avLst/>
          </a:prstGeom>
          <a:noFill/>
        </p:spPr>
        <p:txBody>
          <a:bodyPr wrap="none" rtlCol="0">
            <a:spAutoFit/>
          </a:bodyPr>
          <a:lstStyle/>
          <a:p>
            <a:r>
              <a:rPr lang="nl-NL" sz="1050" dirty="0">
                <a:latin typeface="Lucida Console" panose="020B0609040504020204" pitchFamily="49" charset="0"/>
              </a:rPr>
              <a:t>alter </a:t>
            </a:r>
            <a:r>
              <a:rPr lang="nl-NL" sz="1050" dirty="0" err="1">
                <a:latin typeface="Lucida Console" panose="020B0609040504020204" pitchFamily="49" charset="0"/>
              </a:rPr>
              <a:t>table</a:t>
            </a:r>
            <a:r>
              <a:rPr lang="nl-NL" sz="1050" dirty="0">
                <a:latin typeface="Lucida Console" panose="020B0609040504020204" pitchFamily="49" charset="0"/>
              </a:rPr>
              <a:t> </a:t>
            </a:r>
            <a:r>
              <a:rPr lang="nl-NL" sz="1050" dirty="0" err="1">
                <a:latin typeface="Lucida Console" panose="020B0609040504020204" pitchFamily="49" charset="0"/>
              </a:rPr>
              <a:t>emp</a:t>
            </a:r>
            <a:endParaRPr lang="nl-NL" sz="1050" dirty="0">
              <a:latin typeface="Lucida Console" panose="020B0609040504020204" pitchFamily="49" charset="0"/>
            </a:endParaRPr>
          </a:p>
          <a:p>
            <a:r>
              <a:rPr lang="nl-NL" sz="1050" dirty="0" err="1">
                <a:latin typeface="Lucida Console" panose="020B0609040504020204" pitchFamily="49" charset="0"/>
              </a:rPr>
              <a:t>add</a:t>
            </a:r>
            <a:r>
              <a:rPr lang="nl-NL" sz="1050" dirty="0">
                <a:latin typeface="Lucida Console" panose="020B0609040504020204" pitchFamily="49" charset="0"/>
              </a:rPr>
              <a:t>   (startdate date)</a:t>
            </a:r>
            <a:br>
              <a:rPr lang="nl-NL" sz="1050" dirty="0">
                <a:latin typeface="Lucida Console" panose="020B0609040504020204" pitchFamily="49" charset="0"/>
              </a:rPr>
            </a:br>
            <a:r>
              <a:rPr lang="nl-NL" sz="1050" dirty="0">
                <a:latin typeface="Lucida Console" panose="020B0609040504020204" pitchFamily="49" charset="0"/>
              </a:rPr>
              <a:t/>
            </a:r>
            <a:br>
              <a:rPr lang="nl-NL" sz="1050" dirty="0">
                <a:latin typeface="Lucida Console" panose="020B0609040504020204" pitchFamily="49" charset="0"/>
              </a:rPr>
            </a:br>
            <a:r>
              <a:rPr lang="nl-NL" sz="1050" dirty="0">
                <a:latin typeface="Lucida Console" panose="020B0609040504020204" pitchFamily="49" charset="0"/>
              </a:rPr>
              <a:t>update </a:t>
            </a:r>
            <a:r>
              <a:rPr lang="nl-NL" sz="1050" dirty="0" err="1">
                <a:latin typeface="Lucida Console" panose="020B0609040504020204" pitchFamily="49" charset="0"/>
              </a:rPr>
              <a:t>emp</a:t>
            </a:r>
            <a:endParaRPr lang="nl-NL" sz="1050" dirty="0">
              <a:latin typeface="Lucida Console" panose="020B0609040504020204" pitchFamily="49" charset="0"/>
            </a:endParaRPr>
          </a:p>
          <a:p>
            <a:r>
              <a:rPr lang="nl-NL" sz="1050" dirty="0">
                <a:latin typeface="Lucida Console" panose="020B0609040504020204" pitchFamily="49" charset="0"/>
              </a:rPr>
              <a:t>set    startdate = </a:t>
            </a:r>
            <a:br>
              <a:rPr lang="nl-NL" sz="1050" dirty="0">
                <a:latin typeface="Lucida Console" panose="020B0609040504020204" pitchFamily="49" charset="0"/>
              </a:rPr>
            </a:br>
            <a:r>
              <a:rPr lang="nl-NL" sz="1050" dirty="0">
                <a:latin typeface="Lucida Console" panose="020B0609040504020204" pitchFamily="49" charset="0"/>
              </a:rPr>
              <a:t>         </a:t>
            </a:r>
            <a:r>
              <a:rPr lang="nl-NL" sz="1050" dirty="0" err="1">
                <a:latin typeface="Lucida Console" panose="020B0609040504020204" pitchFamily="49" charset="0"/>
              </a:rPr>
              <a:t>to_date</a:t>
            </a:r>
            <a:r>
              <a:rPr lang="nl-NL" sz="1050" dirty="0">
                <a:latin typeface="Lucida Console" panose="020B0609040504020204" pitchFamily="49" charset="0"/>
              </a:rPr>
              <a:t>( </a:t>
            </a:r>
            <a:r>
              <a:rPr lang="nl-NL" sz="1050" dirty="0" err="1">
                <a:latin typeface="Lucida Console" panose="020B0609040504020204" pitchFamily="49" charset="0"/>
              </a:rPr>
              <a:t>hiredate</a:t>
            </a:r>
            <a:r>
              <a:rPr lang="nl-NL" sz="1050" dirty="0">
                <a:latin typeface="Lucida Console" panose="020B0609040504020204" pitchFamily="49" charset="0"/>
              </a:rPr>
              <a:t>, 'DD-MM-RR')</a:t>
            </a:r>
            <a:br>
              <a:rPr lang="nl-NL" sz="1050" dirty="0">
                <a:latin typeface="Lucida Console" panose="020B0609040504020204" pitchFamily="49" charset="0"/>
              </a:rPr>
            </a:br>
            <a:endParaRPr lang="en-US" sz="1050" dirty="0">
              <a:latin typeface="Lucida Console" panose="020B0609040504020204" pitchFamily="49" charset="0"/>
            </a:endParaRPr>
          </a:p>
        </p:txBody>
      </p:sp>
    </p:spTree>
    <p:extLst>
      <p:ext uri="{BB962C8B-B14F-4D97-AF65-F5344CB8AC3E}">
        <p14:creationId xmlns:p14="http://schemas.microsoft.com/office/powerpoint/2010/main" val="305577708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320" dirty="0"/>
              <a:t>Find Salesmen with a total income higher than 2000</a:t>
            </a:r>
          </a:p>
        </p:txBody>
      </p:sp>
      <p:sp>
        <p:nvSpPr>
          <p:cNvPr id="6" name="Rectangle 5"/>
          <p:cNvSpPr/>
          <p:nvPr/>
        </p:nvSpPr>
        <p:spPr>
          <a:xfrm>
            <a:off x="214306" y="904182"/>
            <a:ext cx="4172269" cy="401823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1823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3531736" cy="830997"/>
          </a:xfrm>
          <a:prstGeom prst="rect">
            <a:avLst/>
          </a:prstGeom>
          <a:noFill/>
        </p:spPr>
        <p:txBody>
          <a:bodyPr wrap="none" rtlCol="0">
            <a:spAutoFit/>
          </a:bodyPr>
          <a:lstStyle/>
          <a:p>
            <a:r>
              <a:rPr lang="en-US" sz="1200" dirty="0">
                <a:latin typeface="Lucida Console" panose="020B0609040504020204" pitchFamily="49" charset="0"/>
              </a:rPr>
              <a:t>select </a:t>
            </a:r>
            <a:r>
              <a:rPr lang="en-US" sz="1200" dirty="0" smtClean="0">
                <a:latin typeface="Lucida Console" panose="020B0609040504020204" pitchFamily="49" charset="0"/>
              </a:rPr>
              <a:t>emp.*</a:t>
            </a:r>
          </a:p>
          <a:p>
            <a:r>
              <a:rPr lang="en-US" sz="1200" dirty="0" smtClean="0">
                <a:latin typeface="Lucida Console" panose="020B0609040504020204" pitchFamily="49" charset="0"/>
              </a:rPr>
              <a:t>,      </a:t>
            </a:r>
            <a:r>
              <a:rPr lang="nl-NL" sz="1200" dirty="0" err="1" smtClean="0">
                <a:latin typeface="Lucida Console" panose="020B0609040504020204" pitchFamily="49" charset="0"/>
              </a:rPr>
              <a:t>sal</a:t>
            </a:r>
            <a:r>
              <a:rPr lang="nl-NL" sz="1200" dirty="0" smtClean="0">
                <a:latin typeface="Lucida Console" panose="020B0609040504020204" pitchFamily="49" charset="0"/>
              </a:rPr>
              <a:t> </a:t>
            </a:r>
            <a:r>
              <a:rPr lang="nl-NL" sz="1200" dirty="0">
                <a:latin typeface="Lucida Console" panose="020B0609040504020204" pitchFamily="49" charset="0"/>
              </a:rPr>
              <a:t>+ </a:t>
            </a:r>
            <a:r>
              <a:rPr lang="nl-NL" sz="1200" dirty="0" err="1">
                <a:latin typeface="Lucida Console" panose="020B0609040504020204" pitchFamily="49" charset="0"/>
              </a:rPr>
              <a:t>nvl</a:t>
            </a:r>
            <a:r>
              <a:rPr lang="nl-NL" sz="1200" dirty="0">
                <a:latin typeface="Lucida Console" panose="020B0609040504020204" pitchFamily="49" charset="0"/>
              </a:rPr>
              <a:t>(</a:t>
            </a:r>
            <a:r>
              <a:rPr lang="nl-NL" sz="1200" dirty="0" err="1">
                <a:latin typeface="Lucida Console" panose="020B0609040504020204" pitchFamily="49" charset="0"/>
              </a:rPr>
              <a:t>comm</a:t>
            </a:r>
            <a:r>
              <a:rPr lang="nl-NL" sz="1200" dirty="0">
                <a:latin typeface="Lucida Console" panose="020B0609040504020204" pitchFamily="49" charset="0"/>
              </a:rPr>
              <a:t>, 0) </a:t>
            </a:r>
            <a:r>
              <a:rPr lang="nl-NL" sz="1200" dirty="0" smtClean="0">
                <a:latin typeface="Lucida Console" panose="020B0609040504020204" pitchFamily="49" charset="0"/>
              </a:rPr>
              <a:t>as </a:t>
            </a:r>
            <a:r>
              <a:rPr lang="nl-NL" sz="1200" dirty="0" err="1" smtClean="0">
                <a:latin typeface="Lucida Console" panose="020B0609040504020204" pitchFamily="49" charset="0"/>
              </a:rPr>
              <a:t>income</a:t>
            </a:r>
            <a:r>
              <a:rPr lang="en-US" sz="1200" dirty="0" smtClean="0">
                <a:latin typeface="Lucida Console" panose="020B0609040504020204" pitchFamily="49" charset="0"/>
              </a:rPr>
              <a:t> </a:t>
            </a:r>
            <a:endParaRPr lang="en-US" sz="1200" dirty="0">
              <a:latin typeface="Lucida Console" panose="020B0609040504020204" pitchFamily="49" charset="0"/>
            </a:endParaRPr>
          </a:p>
          <a:p>
            <a:r>
              <a:rPr lang="nl-NL" sz="1200" dirty="0" err="1">
                <a:latin typeface="Lucida Console" panose="020B0609040504020204" pitchFamily="49" charset="0"/>
              </a:rPr>
              <a:t>from</a:t>
            </a:r>
            <a:r>
              <a:rPr lang="nl-NL" sz="1200" dirty="0">
                <a:latin typeface="Lucida Console" panose="020B0609040504020204" pitchFamily="49" charset="0"/>
              </a:rPr>
              <a:t>   </a:t>
            </a:r>
            <a:r>
              <a:rPr lang="nl-NL" sz="1200" dirty="0" err="1">
                <a:latin typeface="Lucida Console" panose="020B0609040504020204" pitchFamily="49" charset="0"/>
              </a:rPr>
              <a:t>emp</a:t>
            </a:r>
            <a:endParaRPr lang="nl-NL" sz="1200" dirty="0">
              <a:latin typeface="Lucida Console" panose="020B0609040504020204" pitchFamily="49" charset="0"/>
            </a:endParaRPr>
          </a:p>
          <a:p>
            <a:r>
              <a:rPr lang="nl-NL" sz="1200" dirty="0" err="1">
                <a:latin typeface="Lucida Console" panose="020B0609040504020204" pitchFamily="49" charset="0"/>
              </a:rPr>
              <a:t>where</a:t>
            </a:r>
            <a:r>
              <a:rPr lang="nl-NL" sz="1200" dirty="0">
                <a:latin typeface="Lucida Console" panose="020B0609040504020204" pitchFamily="49" charset="0"/>
              </a:rPr>
              <a:t>  </a:t>
            </a:r>
            <a:r>
              <a:rPr lang="nl-NL" sz="1200" dirty="0" err="1">
                <a:latin typeface="Lucida Console" panose="020B0609040504020204" pitchFamily="49" charset="0"/>
              </a:rPr>
              <a:t>sal</a:t>
            </a:r>
            <a:r>
              <a:rPr lang="nl-NL" sz="1200" dirty="0">
                <a:latin typeface="Lucida Console" panose="020B0609040504020204" pitchFamily="49" charset="0"/>
              </a:rPr>
              <a:t> + </a:t>
            </a:r>
            <a:r>
              <a:rPr lang="nl-NL" sz="1200" dirty="0" err="1">
                <a:latin typeface="Lucida Console" panose="020B0609040504020204" pitchFamily="49" charset="0"/>
              </a:rPr>
              <a:t>nvl</a:t>
            </a:r>
            <a:r>
              <a:rPr lang="nl-NL" sz="1200" dirty="0">
                <a:latin typeface="Lucida Console" panose="020B0609040504020204" pitchFamily="49" charset="0"/>
              </a:rPr>
              <a:t>(</a:t>
            </a:r>
            <a:r>
              <a:rPr lang="nl-NL" sz="1200" dirty="0" err="1">
                <a:latin typeface="Lucida Console" panose="020B0609040504020204" pitchFamily="49" charset="0"/>
              </a:rPr>
              <a:t>comm</a:t>
            </a:r>
            <a:r>
              <a:rPr lang="nl-NL" sz="1200" dirty="0">
                <a:latin typeface="Lucida Console" panose="020B0609040504020204" pitchFamily="49" charset="0"/>
              </a:rPr>
              <a:t>, 0) &gt; 2000</a:t>
            </a:r>
          </a:p>
        </p:txBody>
      </p:sp>
      <p:sp>
        <p:nvSpPr>
          <p:cNvPr id="11" name="TextBox 10"/>
          <p:cNvSpPr txBox="1"/>
          <p:nvPr/>
        </p:nvSpPr>
        <p:spPr>
          <a:xfrm>
            <a:off x="267883" y="910879"/>
            <a:ext cx="3906839" cy="3801041"/>
          </a:xfrm>
          <a:prstGeom prst="rect">
            <a:avLst/>
          </a:prstGeom>
          <a:noFill/>
        </p:spPr>
        <p:txBody>
          <a:bodyPr wrap="none" rtlCol="0">
            <a:spAutoFit/>
          </a:bodyPr>
          <a:lstStyle/>
          <a:p>
            <a:r>
              <a:rPr lang="nl-NL" sz="900" dirty="0" smtClean="0">
                <a:latin typeface="Lucida Console" panose="020B0609040504020204" pitchFamily="49" charset="0"/>
              </a:rPr>
              <a:t>{ "_</a:t>
            </a:r>
            <a:r>
              <a:rPr lang="nl-NL" sz="900" dirty="0">
                <a:latin typeface="Lucida Console" panose="020B0609040504020204" pitchFamily="49" charset="0"/>
              </a:rPr>
              <a:t>source": </a:t>
            </a:r>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r>
              <a:rPr lang="nl-NL" sz="900" dirty="0" err="1">
                <a:latin typeface="Lucida Console" panose="020B0609040504020204" pitchFamily="49" charset="0"/>
              </a:rPr>
              <a:t>script_fields</a:t>
            </a:r>
            <a:r>
              <a:rPr lang="nl-NL" sz="900" dirty="0">
                <a:latin typeface="Lucida Console" panose="020B0609040504020204" pitchFamily="49" charset="0"/>
              </a:rPr>
              <a:t>": {</a:t>
            </a:r>
          </a:p>
          <a:p>
            <a:r>
              <a:rPr lang="nl-NL" sz="900" dirty="0" smtClean="0">
                <a:latin typeface="Lucida Console" panose="020B0609040504020204" pitchFamily="49" charset="0"/>
              </a:rPr>
              <a:t>    "</a:t>
            </a:r>
            <a:r>
              <a:rPr lang="nl-NL" sz="900" dirty="0" err="1">
                <a:latin typeface="Lucida Console" panose="020B0609040504020204" pitchFamily="49" charset="0"/>
              </a:rPr>
              <a:t>income</a:t>
            </a:r>
            <a:r>
              <a:rPr lang="nl-NL" sz="900" dirty="0">
                <a:latin typeface="Lucida Console" panose="020B0609040504020204" pitchFamily="49" charset="0"/>
              </a:rPr>
              <a:t>": {</a:t>
            </a:r>
          </a:p>
          <a:p>
            <a:r>
              <a:rPr lang="nl-NL" sz="900" dirty="0" smtClean="0">
                <a:latin typeface="Lucida Console" panose="020B0609040504020204" pitchFamily="49" charset="0"/>
              </a:rPr>
              <a:t>      "</a:t>
            </a:r>
            <a:r>
              <a:rPr lang="nl-NL" sz="900" dirty="0">
                <a:latin typeface="Lucida Console" panose="020B0609040504020204" pitchFamily="49" charset="0"/>
              </a:rPr>
              <a:t>script": {</a:t>
            </a:r>
          </a:p>
          <a:p>
            <a:r>
              <a:rPr lang="nl-NL" sz="900" dirty="0" smtClean="0">
                <a:latin typeface="Lucida Console" panose="020B0609040504020204" pitchFamily="49" charset="0"/>
              </a:rPr>
              <a:t>        "</a:t>
            </a:r>
            <a:r>
              <a:rPr lang="nl-NL" sz="900" dirty="0">
                <a:latin typeface="Lucida Console" panose="020B0609040504020204" pitchFamily="49" charset="0"/>
              </a:rPr>
              <a:t>lang": "</a:t>
            </a:r>
            <a:r>
              <a:rPr lang="nl-NL" sz="900" dirty="0" err="1">
                <a:latin typeface="Lucida Console" panose="020B0609040504020204" pitchFamily="49" charset="0"/>
              </a:rPr>
              <a:t>painless</a:t>
            </a:r>
            <a:r>
              <a:rPr lang="nl-NL" sz="900" dirty="0">
                <a:latin typeface="Lucida Console" panose="020B0609040504020204" pitchFamily="49" charset="0"/>
              </a:rPr>
              <a:t>",</a:t>
            </a:r>
          </a:p>
          <a:p>
            <a:r>
              <a:rPr lang="nl-NL" sz="900" dirty="0" smtClean="0">
                <a:latin typeface="Lucida Console" panose="020B0609040504020204" pitchFamily="49" charset="0"/>
              </a:rPr>
              <a:t>        "</a:t>
            </a:r>
            <a:r>
              <a:rPr lang="nl-NL" sz="900" dirty="0">
                <a:latin typeface="Lucida Console" panose="020B0609040504020204" pitchFamily="49" charset="0"/>
              </a:rPr>
              <a:t>source": "long </a:t>
            </a:r>
            <a:r>
              <a:rPr lang="nl-NL" sz="900" dirty="0" err="1">
                <a:latin typeface="Lucida Console" panose="020B0609040504020204" pitchFamily="49" charset="0"/>
              </a:rPr>
              <a:t>income</a:t>
            </a:r>
            <a:r>
              <a:rPr lang="nl-NL" sz="900" dirty="0">
                <a:latin typeface="Lucida Console" panose="020B0609040504020204" pitchFamily="49" charset="0"/>
              </a:rPr>
              <a:t> = </a:t>
            </a:r>
            <a:r>
              <a:rPr lang="nl-NL" sz="900" dirty="0" err="1" smtClean="0">
                <a:latin typeface="Lucida Console" panose="020B0609040504020204" pitchFamily="49" charset="0"/>
              </a:rPr>
              <a:t>doc</a:t>
            </a:r>
            <a:r>
              <a:rPr lang="nl-NL" sz="900" dirty="0">
                <a:latin typeface="Lucida Console" panose="020B0609040504020204" pitchFamily="49" charset="0"/>
              </a:rPr>
              <a:t>['SAL'].</a:t>
            </a:r>
            <a:r>
              <a:rPr lang="nl-NL" sz="900" dirty="0" err="1">
                <a:latin typeface="Lucida Console" panose="020B0609040504020204" pitchFamily="49" charset="0"/>
              </a:rPr>
              <a:t>value</a:t>
            </a:r>
            <a:r>
              <a:rPr lang="nl-NL" sz="900" dirty="0">
                <a:latin typeface="Lucida Console" panose="020B0609040504020204" pitchFamily="49" charset="0"/>
              </a:rPr>
              <a:t> </a:t>
            </a:r>
            <a:r>
              <a:rPr lang="nl-NL" sz="900" dirty="0" smtClean="0">
                <a:latin typeface="Lucida Console" panose="020B0609040504020204" pitchFamily="49" charset="0"/>
              </a:rPr>
              <a:t/>
            </a:r>
            <a:br>
              <a:rPr lang="nl-NL" sz="900" dirty="0" smtClean="0">
                <a:latin typeface="Lucida Console" panose="020B0609040504020204" pitchFamily="49" charset="0"/>
              </a:rPr>
            </a:br>
            <a:r>
              <a:rPr lang="nl-NL" sz="900" dirty="0" smtClean="0">
                <a:latin typeface="Lucida Console" panose="020B0609040504020204" pitchFamily="49" charset="0"/>
              </a:rPr>
              <a:t>                 + </a:t>
            </a:r>
            <a:r>
              <a:rPr lang="nl-NL" sz="900" dirty="0" err="1">
                <a:latin typeface="Lucida Console" panose="020B0609040504020204" pitchFamily="49" charset="0"/>
              </a:rPr>
              <a:t>doc</a:t>
            </a:r>
            <a:r>
              <a:rPr lang="nl-NL" sz="900" dirty="0">
                <a:latin typeface="Lucida Console" panose="020B0609040504020204" pitchFamily="49" charset="0"/>
              </a:rPr>
              <a:t>['COMM'].</a:t>
            </a:r>
            <a:r>
              <a:rPr lang="nl-NL" sz="900" dirty="0" err="1">
                <a:latin typeface="Lucida Console" panose="020B0609040504020204" pitchFamily="49" charset="0"/>
              </a:rPr>
              <a:t>value</a:t>
            </a:r>
            <a:r>
              <a:rPr lang="nl-NL" sz="900" dirty="0" smtClean="0">
                <a:latin typeface="Lucida Console" panose="020B0609040504020204" pitchFamily="49" charset="0"/>
              </a:rPr>
              <a:t>; return </a:t>
            </a:r>
            <a:r>
              <a:rPr lang="nl-NL" sz="900" dirty="0" err="1">
                <a:latin typeface="Lucida Console" panose="020B0609040504020204" pitchFamily="49" charset="0"/>
              </a:rPr>
              <a:t>income</a:t>
            </a:r>
            <a:r>
              <a:rPr lang="nl-NL" sz="900" dirty="0">
                <a:latin typeface="Lucida Console" panose="020B0609040504020204" pitchFamily="49" charset="0"/>
              </a:rPr>
              <a:t> "</a:t>
            </a: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r>
              <a:rPr lang="nl-NL" sz="900" dirty="0">
                <a:latin typeface="Lucida Console" panose="020B0609040504020204" pitchFamily="49" charset="0"/>
              </a:rPr>
              <a:t>query": {</a:t>
            </a:r>
          </a:p>
          <a:p>
            <a:r>
              <a:rPr lang="nl-NL" sz="900" dirty="0" smtClean="0">
                <a:latin typeface="Lucida Console" panose="020B0609040504020204" pitchFamily="49" charset="0"/>
              </a:rPr>
              <a:t>    "</a:t>
            </a:r>
            <a:r>
              <a:rPr lang="nl-NL" sz="900" dirty="0" err="1">
                <a:latin typeface="Lucida Console" panose="020B0609040504020204" pitchFamily="49" charset="0"/>
              </a:rPr>
              <a:t>bool</a:t>
            </a:r>
            <a:r>
              <a:rPr lang="nl-NL" sz="900" dirty="0">
                <a:latin typeface="Lucida Console" panose="020B0609040504020204" pitchFamily="49" charset="0"/>
              </a:rPr>
              <a:t>": {</a:t>
            </a:r>
          </a:p>
          <a:p>
            <a:r>
              <a:rPr lang="nl-NL" sz="900" dirty="0" smtClean="0">
                <a:latin typeface="Lucida Console" panose="020B0609040504020204" pitchFamily="49" charset="0"/>
              </a:rPr>
              <a:t>      "</a:t>
            </a:r>
            <a:r>
              <a:rPr lang="nl-NL" sz="900" dirty="0">
                <a:latin typeface="Lucida Console" panose="020B0609040504020204" pitchFamily="49" charset="0"/>
              </a:rPr>
              <a:t>must": {</a:t>
            </a:r>
          </a:p>
          <a:p>
            <a:r>
              <a:rPr lang="nl-NL" sz="900" dirty="0" smtClean="0">
                <a:latin typeface="Lucida Console" panose="020B0609040504020204" pitchFamily="49" charset="0"/>
              </a:rPr>
              <a:t>        "</a:t>
            </a:r>
            <a:r>
              <a:rPr lang="nl-NL" sz="900" dirty="0">
                <a:latin typeface="Lucida Console" panose="020B0609040504020204" pitchFamily="49" charset="0"/>
              </a:rPr>
              <a:t>script": </a:t>
            </a:r>
            <a:r>
              <a:rPr lang="nl-NL" sz="900" dirty="0" smtClean="0">
                <a:latin typeface="Lucida Console" panose="020B0609040504020204" pitchFamily="49" charset="0"/>
              </a:rPr>
              <a:t>{ "</a:t>
            </a:r>
            <a:r>
              <a:rPr lang="nl-NL" sz="900" dirty="0">
                <a:latin typeface="Lucida Console" panose="020B0609040504020204" pitchFamily="49" charset="0"/>
              </a:rPr>
              <a:t>script": {</a:t>
            </a:r>
          </a:p>
          <a:p>
            <a:r>
              <a:rPr lang="nl-NL" sz="900" dirty="0" smtClean="0">
                <a:latin typeface="Lucida Console" panose="020B0609040504020204" pitchFamily="49" charset="0"/>
              </a:rPr>
              <a:t>           "</a:t>
            </a:r>
            <a:r>
              <a:rPr lang="nl-NL" sz="900" dirty="0">
                <a:latin typeface="Lucida Console" panose="020B0609040504020204" pitchFamily="49" charset="0"/>
              </a:rPr>
              <a:t>source": "</a:t>
            </a:r>
            <a:r>
              <a:rPr lang="nl-NL" sz="900" dirty="0" err="1">
                <a:latin typeface="Lucida Console" panose="020B0609040504020204" pitchFamily="49" charset="0"/>
              </a:rPr>
              <a:t>doc</a:t>
            </a:r>
            <a:r>
              <a:rPr lang="nl-NL" sz="900" dirty="0">
                <a:latin typeface="Lucida Console" panose="020B0609040504020204" pitchFamily="49" charset="0"/>
              </a:rPr>
              <a:t>['SAL'].</a:t>
            </a:r>
            <a:r>
              <a:rPr lang="nl-NL" sz="900" dirty="0" err="1">
                <a:latin typeface="Lucida Console" panose="020B0609040504020204" pitchFamily="49" charset="0"/>
              </a:rPr>
              <a:t>value</a:t>
            </a:r>
            <a:r>
              <a:rPr lang="nl-NL" sz="900" dirty="0">
                <a:latin typeface="Lucida Console" panose="020B0609040504020204" pitchFamily="49" charset="0"/>
              </a:rPr>
              <a:t> </a:t>
            </a:r>
            <a:r>
              <a:rPr lang="nl-NL" sz="900" dirty="0" smtClean="0">
                <a:latin typeface="Lucida Console" panose="020B0609040504020204" pitchFamily="49" charset="0"/>
              </a:rPr>
              <a:t/>
            </a:r>
            <a:br>
              <a:rPr lang="nl-NL" sz="900" dirty="0" smtClean="0">
                <a:latin typeface="Lucida Console" panose="020B0609040504020204" pitchFamily="49" charset="0"/>
              </a:rPr>
            </a:br>
            <a:r>
              <a:rPr lang="nl-NL" sz="900" dirty="0" smtClean="0">
                <a:latin typeface="Lucida Console" panose="020B0609040504020204" pitchFamily="49" charset="0"/>
              </a:rPr>
              <a:t>                      + </a:t>
            </a:r>
            <a:r>
              <a:rPr lang="nl-NL" sz="900" dirty="0" err="1">
                <a:latin typeface="Lucida Console" panose="020B0609040504020204" pitchFamily="49" charset="0"/>
              </a:rPr>
              <a:t>doc</a:t>
            </a:r>
            <a:r>
              <a:rPr lang="nl-NL" sz="900" dirty="0">
                <a:latin typeface="Lucida Console" panose="020B0609040504020204" pitchFamily="49" charset="0"/>
              </a:rPr>
              <a:t>['COMM'].</a:t>
            </a:r>
            <a:r>
              <a:rPr lang="nl-NL" sz="900" dirty="0" err="1">
                <a:latin typeface="Lucida Console" panose="020B0609040504020204" pitchFamily="49" charset="0"/>
              </a:rPr>
              <a:t>value</a:t>
            </a:r>
            <a:r>
              <a:rPr lang="nl-NL" sz="900" dirty="0">
                <a:latin typeface="Lucida Console" panose="020B0609040504020204" pitchFamily="49" charset="0"/>
              </a:rPr>
              <a:t> &gt; 2000",</a:t>
            </a:r>
          </a:p>
          <a:p>
            <a:r>
              <a:rPr lang="nl-NL" sz="900" dirty="0" smtClean="0">
                <a:latin typeface="Lucida Console" panose="020B0609040504020204" pitchFamily="49" charset="0"/>
              </a:rPr>
              <a:t>           "</a:t>
            </a:r>
            <a:r>
              <a:rPr lang="nl-NL" sz="900" dirty="0">
                <a:latin typeface="Lucida Console" panose="020B0609040504020204" pitchFamily="49" charset="0"/>
              </a:rPr>
              <a:t>lang": "</a:t>
            </a:r>
            <a:r>
              <a:rPr lang="nl-NL" sz="900" dirty="0" err="1">
                <a:latin typeface="Lucida Console" panose="020B0609040504020204" pitchFamily="49" charset="0"/>
              </a:rPr>
              <a:t>painless</a:t>
            </a:r>
            <a:r>
              <a:rPr lang="nl-NL" sz="900" dirty="0">
                <a:latin typeface="Lucida Console" panose="020B0609040504020204" pitchFamily="49" charset="0"/>
              </a:rPr>
              <a:t>"</a:t>
            </a: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r>
              <a:rPr lang="nl-NL" sz="900" dirty="0">
                <a:latin typeface="Lucida Console" panose="020B0609040504020204" pitchFamily="49" charset="0"/>
              </a:rPr>
              <a:t>filter": {</a:t>
            </a:r>
          </a:p>
          <a:p>
            <a:r>
              <a:rPr lang="nl-NL" sz="900" dirty="0" smtClean="0">
                <a:latin typeface="Lucida Console" panose="020B0609040504020204" pitchFamily="49" charset="0"/>
              </a:rPr>
              <a:t>        "</a:t>
            </a:r>
            <a:r>
              <a:rPr lang="nl-NL" sz="900" dirty="0">
                <a:latin typeface="Lucida Console" panose="020B0609040504020204" pitchFamily="49" charset="0"/>
              </a:rPr>
              <a:t>term": </a:t>
            </a:r>
            <a:r>
              <a:rPr lang="nl-NL" sz="900" dirty="0" smtClean="0">
                <a:latin typeface="Lucida Console" panose="020B0609040504020204" pitchFamily="49" charset="0"/>
              </a:rPr>
              <a:t>{ "</a:t>
            </a:r>
            <a:r>
              <a:rPr lang="nl-NL" sz="900" dirty="0">
                <a:latin typeface="Lucida Console" panose="020B0609040504020204" pitchFamily="49" charset="0"/>
              </a:rPr>
              <a:t>JOB": "</a:t>
            </a:r>
            <a:r>
              <a:rPr lang="nl-NL" sz="900" dirty="0" smtClean="0">
                <a:latin typeface="Lucida Console" panose="020B0609040504020204" pitchFamily="49" charset="0"/>
              </a:rPr>
              <a:t>SALESMAN"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smtClean="0">
                <a:latin typeface="Lucida Console" panose="020B0609040504020204" pitchFamily="49" charset="0"/>
              </a:rPr>
              <a:t>  }</a:t>
            </a:r>
            <a:endParaRPr lang="nl-NL" sz="900" dirty="0">
              <a:latin typeface="Lucida Console" panose="020B0609040504020204" pitchFamily="49" charset="0"/>
            </a:endParaRPr>
          </a:p>
          <a:p>
            <a:r>
              <a:rPr lang="nl-NL" sz="900" dirty="0">
                <a:latin typeface="Lucida Console" panose="020B0609040504020204" pitchFamily="49" charset="0"/>
              </a:rPr>
              <a:t>}</a:t>
            </a:r>
          </a:p>
          <a:p>
            <a:endParaRPr lang="nl-NL" sz="700" dirty="0">
              <a:latin typeface="Lucida Console" panose="020B0609040504020204" pitchFamily="49" charset="0"/>
            </a:endParaRPr>
          </a:p>
        </p:txBody>
      </p:sp>
    </p:spTree>
    <p:extLst>
      <p:ext uri="{BB962C8B-B14F-4D97-AF65-F5344CB8AC3E}">
        <p14:creationId xmlns:p14="http://schemas.microsoft.com/office/powerpoint/2010/main" val="39228715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320" dirty="0"/>
              <a:t>Create stored function salary cap to return max salary per job; use salary cap to find employees earning over their cap</a:t>
            </a:r>
          </a:p>
        </p:txBody>
      </p:sp>
      <p:sp>
        <p:nvSpPr>
          <p:cNvPr id="6" name="Rectangle 5"/>
          <p:cNvSpPr/>
          <p:nvPr/>
        </p:nvSpPr>
        <p:spPr>
          <a:xfrm>
            <a:off x="214306" y="904182"/>
            <a:ext cx="4172269" cy="401823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1823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2555508" cy="3664080"/>
          </a:xfrm>
          <a:prstGeom prst="rect">
            <a:avLst/>
          </a:prstGeom>
          <a:noFill/>
        </p:spPr>
        <p:txBody>
          <a:bodyPr wrap="none" rtlCol="0">
            <a:spAutoFit/>
          </a:bodyPr>
          <a:lstStyle/>
          <a:p>
            <a:r>
              <a:rPr lang="en-US" sz="1055" dirty="0">
                <a:latin typeface="Lucida Console" panose="020B0609040504020204" pitchFamily="49" charset="0"/>
              </a:rPr>
              <a:t>create or replace </a:t>
            </a:r>
          </a:p>
          <a:p>
            <a:r>
              <a:rPr lang="en-US" sz="1055" dirty="0">
                <a:latin typeface="Lucida Console" panose="020B0609040504020204" pitchFamily="49" charset="0"/>
              </a:rPr>
              <a:t>function </a:t>
            </a:r>
            <a:r>
              <a:rPr lang="en-US" sz="1055" dirty="0" err="1">
                <a:latin typeface="Lucida Console" panose="020B0609040504020204" pitchFamily="49" charset="0"/>
              </a:rPr>
              <a:t>salary_cap</a:t>
            </a:r>
            <a:r>
              <a:rPr lang="en-US" sz="1055" dirty="0">
                <a:latin typeface="Lucida Console" panose="020B0609040504020204" pitchFamily="49" charset="0"/>
              </a:rPr>
              <a:t> </a:t>
            </a:r>
          </a:p>
          <a:p>
            <a:r>
              <a:rPr lang="en-US" sz="1055" dirty="0">
                <a:latin typeface="Lucida Console" panose="020B0609040504020204" pitchFamily="49" charset="0"/>
              </a:rPr>
              <a:t>(</a:t>
            </a:r>
            <a:r>
              <a:rPr lang="en-US" sz="1055" dirty="0" err="1">
                <a:latin typeface="Lucida Console" panose="020B0609040504020204" pitchFamily="49" charset="0"/>
              </a:rPr>
              <a:t>p_job</a:t>
            </a:r>
            <a:r>
              <a:rPr lang="en-US" sz="1055" dirty="0">
                <a:latin typeface="Lucida Console" panose="020B0609040504020204" pitchFamily="49" charset="0"/>
              </a:rPr>
              <a:t> in varchar2) </a:t>
            </a:r>
          </a:p>
          <a:p>
            <a:r>
              <a:rPr lang="en-US" sz="1055" dirty="0">
                <a:latin typeface="Lucida Console" panose="020B0609040504020204" pitchFamily="49" charset="0"/>
              </a:rPr>
              <a:t>return number</a:t>
            </a:r>
          </a:p>
          <a:p>
            <a:r>
              <a:rPr lang="en-US" sz="1055" dirty="0">
                <a:latin typeface="Lucida Console" panose="020B0609040504020204" pitchFamily="49" charset="0"/>
              </a:rPr>
              <a:t>is</a:t>
            </a:r>
          </a:p>
          <a:p>
            <a:r>
              <a:rPr lang="en-US" sz="1055" dirty="0">
                <a:latin typeface="Lucida Console" panose="020B0609040504020204" pitchFamily="49" charset="0"/>
              </a:rPr>
              <a:t>begin</a:t>
            </a:r>
          </a:p>
          <a:p>
            <a:r>
              <a:rPr lang="en-US" sz="1055" dirty="0">
                <a:latin typeface="Lucida Console" panose="020B0609040504020204" pitchFamily="49" charset="0"/>
              </a:rPr>
              <a:t>  return </a:t>
            </a:r>
          </a:p>
          <a:p>
            <a:r>
              <a:rPr lang="en-US" sz="1055" dirty="0">
                <a:latin typeface="Lucida Console" panose="020B0609040504020204" pitchFamily="49" charset="0"/>
              </a:rPr>
              <a:t>  case </a:t>
            </a:r>
            <a:r>
              <a:rPr lang="en-US" sz="1055" dirty="0" err="1">
                <a:latin typeface="Lucida Console" panose="020B0609040504020204" pitchFamily="49" charset="0"/>
              </a:rPr>
              <a:t>p_job</a:t>
            </a:r>
            <a:endParaRPr lang="en-US" sz="1055" dirty="0">
              <a:latin typeface="Lucida Console" panose="020B0609040504020204" pitchFamily="49" charset="0"/>
            </a:endParaRPr>
          </a:p>
          <a:p>
            <a:r>
              <a:rPr lang="en-US" sz="1055" dirty="0">
                <a:latin typeface="Lucida Console" panose="020B0609040504020204" pitchFamily="49" charset="0"/>
              </a:rPr>
              <a:t>  when 'CLERK' then 1000</a:t>
            </a:r>
          </a:p>
          <a:p>
            <a:r>
              <a:rPr lang="en-US" sz="1055" dirty="0">
                <a:latin typeface="Lucida Console" panose="020B0609040504020204" pitchFamily="49" charset="0"/>
              </a:rPr>
              <a:t>  when 'ANALYST' then 3500</a:t>
            </a:r>
          </a:p>
          <a:p>
            <a:r>
              <a:rPr lang="en-US" sz="1055" dirty="0">
                <a:latin typeface="Lucida Console" panose="020B0609040504020204" pitchFamily="49" charset="0"/>
              </a:rPr>
              <a:t>  when 'SALESMAN' then 2000</a:t>
            </a:r>
          </a:p>
          <a:p>
            <a:r>
              <a:rPr lang="en-US" sz="1055" dirty="0">
                <a:latin typeface="Lucida Console" panose="020B0609040504020204" pitchFamily="49" charset="0"/>
              </a:rPr>
              <a:t>  when 'MANAGER' then 3000</a:t>
            </a:r>
          </a:p>
          <a:p>
            <a:r>
              <a:rPr lang="en-US" sz="1055" dirty="0">
                <a:latin typeface="Lucida Console" panose="020B0609040504020204" pitchFamily="49" charset="0"/>
              </a:rPr>
              <a:t>  else  10000 </a:t>
            </a:r>
          </a:p>
          <a:p>
            <a:r>
              <a:rPr lang="en-US" sz="1055" dirty="0">
                <a:latin typeface="Lucida Console" panose="020B0609040504020204" pitchFamily="49" charset="0"/>
              </a:rPr>
              <a:t>  end;</a:t>
            </a:r>
          </a:p>
          <a:p>
            <a:r>
              <a:rPr lang="en-US" sz="1055" dirty="0">
                <a:latin typeface="Lucida Console" panose="020B0609040504020204" pitchFamily="49" charset="0"/>
              </a:rPr>
              <a:t>end </a:t>
            </a:r>
            <a:r>
              <a:rPr lang="en-US" sz="1055" dirty="0" err="1">
                <a:latin typeface="Lucida Console" panose="020B0609040504020204" pitchFamily="49" charset="0"/>
              </a:rPr>
              <a:t>salary_cap</a:t>
            </a:r>
            <a:r>
              <a:rPr lang="en-US" sz="1055" dirty="0">
                <a:latin typeface="Lucida Console" panose="020B0609040504020204" pitchFamily="49" charset="0"/>
              </a:rPr>
              <a:t>;</a:t>
            </a:r>
          </a:p>
          <a:p>
            <a:endParaRPr lang="nl-NL" sz="1055" dirty="0">
              <a:latin typeface="Lucida Console" panose="020B0609040504020204" pitchFamily="49" charset="0"/>
            </a:endParaRPr>
          </a:p>
          <a:p>
            <a:endParaRPr lang="en-US" sz="1055" dirty="0">
              <a:latin typeface="Lucida Console" panose="020B0609040504020204" pitchFamily="49" charset="0"/>
            </a:endParaRPr>
          </a:p>
          <a:p>
            <a:r>
              <a:rPr lang="en-US" sz="1055" dirty="0">
                <a:latin typeface="Lucida Console" panose="020B0609040504020204" pitchFamily="49" charset="0"/>
              </a:rPr>
              <a:t>select </a:t>
            </a:r>
            <a:r>
              <a:rPr lang="en-US" sz="1055" dirty="0" err="1">
                <a:latin typeface="Lucida Console" panose="020B0609040504020204" pitchFamily="49" charset="0"/>
              </a:rPr>
              <a:t>ename</a:t>
            </a:r>
            <a:endParaRPr lang="en-US" sz="1055" dirty="0">
              <a:latin typeface="Lucida Console" panose="020B0609040504020204" pitchFamily="49" charset="0"/>
            </a:endParaRPr>
          </a:p>
          <a:p>
            <a:r>
              <a:rPr lang="en-US" sz="1055" dirty="0">
                <a:latin typeface="Lucida Console" panose="020B0609040504020204" pitchFamily="49" charset="0"/>
              </a:rPr>
              <a:t>,      </a:t>
            </a:r>
            <a:r>
              <a:rPr lang="en-US" sz="1055" dirty="0" err="1">
                <a:latin typeface="Lucida Console" panose="020B0609040504020204" pitchFamily="49" charset="0"/>
              </a:rPr>
              <a:t>sal</a:t>
            </a:r>
            <a:endParaRPr lang="en-US" sz="1055" dirty="0">
              <a:latin typeface="Lucida Console" panose="020B0609040504020204" pitchFamily="49" charset="0"/>
            </a:endParaRPr>
          </a:p>
          <a:p>
            <a:r>
              <a:rPr lang="en-US" sz="1055" dirty="0">
                <a:latin typeface="Lucida Console" panose="020B0609040504020204" pitchFamily="49" charset="0"/>
              </a:rPr>
              <a:t>,      job</a:t>
            </a:r>
          </a:p>
          <a:p>
            <a:r>
              <a:rPr lang="en-US" sz="1055" dirty="0">
                <a:latin typeface="Lucida Console" panose="020B0609040504020204" pitchFamily="49" charset="0"/>
              </a:rPr>
              <a:t>from   </a:t>
            </a:r>
            <a:r>
              <a:rPr lang="en-US" sz="1055" dirty="0" err="1">
                <a:latin typeface="Lucida Console" panose="020B0609040504020204" pitchFamily="49" charset="0"/>
              </a:rPr>
              <a:t>emp</a:t>
            </a:r>
            <a:endParaRPr lang="en-US" sz="1055" dirty="0">
              <a:latin typeface="Lucida Console" panose="020B0609040504020204" pitchFamily="49" charset="0"/>
            </a:endParaRPr>
          </a:p>
          <a:p>
            <a:r>
              <a:rPr lang="en-US" sz="1055" dirty="0">
                <a:latin typeface="Lucida Console" panose="020B0609040504020204" pitchFamily="49" charset="0"/>
              </a:rPr>
              <a:t>where  </a:t>
            </a:r>
            <a:r>
              <a:rPr lang="en-US" sz="1055" dirty="0" err="1">
                <a:latin typeface="Lucida Console" panose="020B0609040504020204" pitchFamily="49" charset="0"/>
              </a:rPr>
              <a:t>sal</a:t>
            </a:r>
            <a:r>
              <a:rPr lang="en-US" sz="1055" dirty="0">
                <a:latin typeface="Lucida Console" panose="020B0609040504020204" pitchFamily="49" charset="0"/>
              </a:rPr>
              <a:t> &gt; </a:t>
            </a:r>
            <a:r>
              <a:rPr lang="en-US" sz="1055" dirty="0" err="1">
                <a:latin typeface="Lucida Console" panose="020B0609040504020204" pitchFamily="49" charset="0"/>
              </a:rPr>
              <a:t>salary_cap</a:t>
            </a:r>
            <a:r>
              <a:rPr lang="en-US" sz="1055" dirty="0">
                <a:latin typeface="Lucida Console" panose="020B0609040504020204" pitchFamily="49" charset="0"/>
              </a:rPr>
              <a:t>( job)</a:t>
            </a:r>
          </a:p>
        </p:txBody>
      </p:sp>
      <p:sp>
        <p:nvSpPr>
          <p:cNvPr id="7" name="TextBox 6"/>
          <p:cNvSpPr txBox="1"/>
          <p:nvPr/>
        </p:nvSpPr>
        <p:spPr>
          <a:xfrm>
            <a:off x="267882" y="910879"/>
            <a:ext cx="3935693" cy="4031873"/>
          </a:xfrm>
          <a:prstGeom prst="rect">
            <a:avLst/>
          </a:prstGeom>
          <a:noFill/>
        </p:spPr>
        <p:txBody>
          <a:bodyPr wrap="none" rtlCol="0">
            <a:spAutoFit/>
          </a:bodyPr>
          <a:lstStyle/>
          <a:p>
            <a:r>
              <a:rPr lang="en-US" sz="800" dirty="0">
                <a:latin typeface="Lucida Console" panose="020B0609040504020204" pitchFamily="49" charset="0"/>
              </a:rPr>
              <a:t>POST </a:t>
            </a:r>
            <a:r>
              <a:rPr lang="nl-NL" sz="800" dirty="0">
                <a:latin typeface="Lucida Console" panose="020B0609040504020204" pitchFamily="49" charset="0"/>
              </a:rPr>
              <a:t>{{ELASTIC_HOME}}:9200/_</a:t>
            </a:r>
            <a:r>
              <a:rPr lang="nl-NL" sz="800" dirty="0" smtClean="0">
                <a:latin typeface="Lucida Console" panose="020B0609040504020204" pitchFamily="49" charset="0"/>
              </a:rPr>
              <a:t>scripts</a:t>
            </a:r>
            <a:r>
              <a:rPr lang="nl-NL" sz="800" dirty="0" smtClean="0">
                <a:latin typeface="Lucida Console" panose="020B0609040504020204" pitchFamily="49" charset="0"/>
              </a:rPr>
              <a:t>/</a:t>
            </a:r>
            <a:r>
              <a:rPr lang="nl-NL" sz="800" dirty="0" err="1" smtClean="0">
                <a:latin typeface="Lucida Console" panose="020B0609040504020204" pitchFamily="49" charset="0"/>
              </a:rPr>
              <a:t>salary_larger_than_cap</a:t>
            </a:r>
            <a:r>
              <a:rPr lang="en-US" sz="800" dirty="0">
                <a:latin typeface="Lucida Console" panose="020B0609040504020204" pitchFamily="49" charset="0"/>
              </a:rPr>
              <a:t/>
            </a:r>
            <a:br>
              <a:rPr lang="en-US" sz="800" dirty="0">
                <a:latin typeface="Lucida Console" panose="020B0609040504020204" pitchFamily="49" charset="0"/>
              </a:rPr>
            </a:br>
            <a:r>
              <a:rPr lang="en-US" sz="800" dirty="0" smtClean="0">
                <a:latin typeface="Lucida Console" panose="020B0609040504020204" pitchFamily="49" charset="0"/>
              </a:rPr>
              <a:t>{</a:t>
            </a:r>
            <a:endParaRPr lang="en-US" sz="800" dirty="0">
              <a:latin typeface="Lucida Console" panose="020B0609040504020204" pitchFamily="49" charset="0"/>
            </a:endParaRPr>
          </a:p>
          <a:p>
            <a:r>
              <a:rPr lang="en-US" sz="800" dirty="0">
                <a:latin typeface="Lucida Console" panose="020B0609040504020204" pitchFamily="49" charset="0"/>
              </a:rPr>
              <a:t>  "script": {</a:t>
            </a:r>
          </a:p>
          <a:p>
            <a:r>
              <a:rPr lang="en-US" sz="800" dirty="0">
                <a:latin typeface="Lucida Console" panose="020B0609040504020204" pitchFamily="49" charset="0"/>
              </a:rPr>
              <a:t>    "</a:t>
            </a:r>
            <a:r>
              <a:rPr lang="en-US" sz="800" dirty="0" err="1">
                <a:latin typeface="Lucida Console" panose="020B0609040504020204" pitchFamily="49" charset="0"/>
              </a:rPr>
              <a:t>lang</a:t>
            </a:r>
            <a:r>
              <a:rPr lang="en-US" sz="800" dirty="0">
                <a:latin typeface="Lucida Console" panose="020B0609040504020204" pitchFamily="49" charset="0"/>
              </a:rPr>
              <a:t>": "painless",</a:t>
            </a:r>
          </a:p>
          <a:p>
            <a:r>
              <a:rPr lang="en-US" sz="800" dirty="0">
                <a:latin typeface="Lucida Console" panose="020B0609040504020204" pitchFamily="49" charset="0"/>
              </a:rPr>
              <a:t>    "source": "</a:t>
            </a:r>
            <a:r>
              <a:rPr lang="en-US" sz="800" dirty="0" err="1">
                <a:latin typeface="Lucida Console" panose="020B0609040504020204" pitchFamily="49" charset="0"/>
              </a:rPr>
              <a:t>int</a:t>
            </a:r>
            <a:r>
              <a:rPr lang="en-US" sz="800" dirty="0">
                <a:latin typeface="Lucida Console" panose="020B0609040504020204" pitchFamily="49" charset="0"/>
              </a:rPr>
              <a:t> cap = 0; </a:t>
            </a:r>
            <a:br>
              <a:rPr lang="en-US" sz="800" dirty="0">
                <a:latin typeface="Lucida Console" panose="020B0609040504020204" pitchFamily="49" charset="0"/>
              </a:rPr>
            </a:br>
            <a:r>
              <a:rPr lang="en-US" sz="800" dirty="0">
                <a:latin typeface="Lucida Console" panose="020B0609040504020204" pitchFamily="49" charset="0"/>
              </a:rPr>
              <a:t>       String job = doc[</a:t>
            </a:r>
            <a:r>
              <a:rPr lang="en-US" sz="800" dirty="0" err="1">
                <a:latin typeface="Lucida Console" panose="020B0609040504020204" pitchFamily="49" charset="0"/>
              </a:rPr>
              <a:t>params.job_field</a:t>
            </a:r>
            <a:r>
              <a:rPr lang="en-US" sz="800" dirty="0">
                <a:latin typeface="Lucida Console" panose="020B0609040504020204" pitchFamily="49" charset="0"/>
              </a:rPr>
              <a:t>].value; </a:t>
            </a:r>
            <a:br>
              <a:rPr lang="en-US" sz="800" dirty="0">
                <a:latin typeface="Lucida Console" panose="020B0609040504020204" pitchFamily="49" charset="0"/>
              </a:rPr>
            </a:br>
            <a:r>
              <a:rPr lang="en-US" sz="800" dirty="0">
                <a:latin typeface="Lucida Console" panose="020B0609040504020204" pitchFamily="49" charset="0"/>
              </a:rPr>
              <a:t>       cap = ( job =='SALESMAN')? (cap = 2000):(</a:t>
            </a:r>
            <a:br>
              <a:rPr lang="en-US" sz="800" dirty="0">
                <a:latin typeface="Lucida Console" panose="020B0609040504020204" pitchFamily="49" charset="0"/>
              </a:rPr>
            </a:br>
            <a:r>
              <a:rPr lang="en-US" sz="800" dirty="0">
                <a:latin typeface="Lucida Console" panose="020B0609040504020204" pitchFamily="49" charset="0"/>
              </a:rPr>
              <a:t>          ( job =='CLERK')? (cap = 1000):(</a:t>
            </a:r>
            <a:br>
              <a:rPr lang="en-US" sz="800" dirty="0">
                <a:latin typeface="Lucida Console" panose="020B0609040504020204" pitchFamily="49" charset="0"/>
              </a:rPr>
            </a:br>
            <a:r>
              <a:rPr lang="en-US" sz="800" dirty="0">
                <a:latin typeface="Lucida Console" panose="020B0609040504020204" pitchFamily="49" charset="0"/>
              </a:rPr>
              <a:t>             ( job =='ANALYST')? (cap = 3500):(</a:t>
            </a:r>
            <a:br>
              <a:rPr lang="en-US" sz="800" dirty="0">
                <a:latin typeface="Lucida Console" panose="020B0609040504020204" pitchFamily="49" charset="0"/>
              </a:rPr>
            </a:br>
            <a:r>
              <a:rPr lang="en-US" sz="800" dirty="0">
                <a:latin typeface="Lucida Console" panose="020B0609040504020204" pitchFamily="49" charset="0"/>
              </a:rPr>
              <a:t>                ( job =='MANAGER')? (cap = 3000):(cap=10000)</a:t>
            </a:r>
          </a:p>
          <a:p>
            <a:r>
              <a:rPr lang="en-US" sz="800" dirty="0">
                <a:latin typeface="Lucida Console" panose="020B0609040504020204" pitchFamily="49" charset="0"/>
              </a:rPr>
              <a:t>          ))); </a:t>
            </a:r>
            <a:r>
              <a:rPr lang="en-US" sz="800" dirty="0" smtClean="0">
                <a:latin typeface="Lucida Console" panose="020B0609040504020204" pitchFamily="49" charset="0"/>
              </a:rPr>
              <a:t/>
            </a:r>
            <a:br>
              <a:rPr lang="en-US" sz="800" dirty="0" smtClean="0">
                <a:latin typeface="Lucida Console" panose="020B0609040504020204" pitchFamily="49" charset="0"/>
              </a:rPr>
            </a:br>
            <a:r>
              <a:rPr lang="en-US" sz="800" dirty="0" smtClean="0">
                <a:latin typeface="Lucida Console" panose="020B0609040504020204" pitchFamily="49" charset="0"/>
              </a:rPr>
              <a:t>       </a:t>
            </a:r>
            <a:r>
              <a:rPr lang="en-US" sz="800" dirty="0" smtClean="0">
                <a:latin typeface="Lucida Console" panose="020B0609040504020204" pitchFamily="49" charset="0"/>
              </a:rPr>
              <a:t>return </a:t>
            </a:r>
            <a:r>
              <a:rPr lang="en-US" sz="800" dirty="0">
                <a:latin typeface="Lucida Console" panose="020B0609040504020204" pitchFamily="49" charset="0"/>
              </a:rPr>
              <a:t>doc[</a:t>
            </a:r>
            <a:r>
              <a:rPr lang="en-US" sz="800" dirty="0" err="1">
                <a:latin typeface="Lucida Console" panose="020B0609040504020204" pitchFamily="49" charset="0"/>
              </a:rPr>
              <a:t>params.sal_field</a:t>
            </a:r>
            <a:r>
              <a:rPr lang="en-US" sz="800" dirty="0">
                <a:latin typeface="Lucida Console" panose="020B0609040504020204" pitchFamily="49" charset="0"/>
              </a:rPr>
              <a:t>].value &gt; </a:t>
            </a:r>
            <a:r>
              <a:rPr lang="en-US" sz="800" dirty="0" smtClean="0">
                <a:latin typeface="Lucida Console" panose="020B0609040504020204" pitchFamily="49" charset="0"/>
              </a:rPr>
              <a:t>cap; </a:t>
            </a:r>
            <a:r>
              <a:rPr lang="en-US" sz="800" dirty="0">
                <a:latin typeface="Lucida Console" panose="020B0609040504020204" pitchFamily="49" charset="0"/>
              </a:rPr>
              <a:t>"</a:t>
            </a:r>
          </a:p>
          <a:p>
            <a:r>
              <a:rPr lang="en-US" sz="800" dirty="0">
                <a:latin typeface="Lucida Console" panose="020B0609040504020204" pitchFamily="49" charset="0"/>
              </a:rPr>
              <a:t>  }</a:t>
            </a:r>
          </a:p>
          <a:p>
            <a:r>
              <a:rPr lang="en-US" sz="800" dirty="0">
                <a:latin typeface="Lucida Console" panose="020B0609040504020204" pitchFamily="49" charset="0"/>
              </a:rPr>
              <a:t>}</a:t>
            </a:r>
            <a:br>
              <a:rPr lang="en-US" sz="800" dirty="0">
                <a:latin typeface="Lucida Console" panose="020B0609040504020204" pitchFamily="49" charset="0"/>
              </a:rPr>
            </a:br>
            <a:endParaRPr lang="en-US" sz="800" dirty="0">
              <a:latin typeface="Lucida Console" panose="020B0609040504020204" pitchFamily="49" charset="0"/>
            </a:endParaRPr>
          </a:p>
          <a:p>
            <a:endParaRPr lang="nl-NL" sz="800" dirty="0">
              <a:latin typeface="Lucida Console" panose="020B0609040504020204" pitchFamily="49" charset="0"/>
            </a:endParaRPr>
          </a:p>
          <a:p>
            <a:r>
              <a:rPr lang="nl-NL" sz="800" dirty="0">
                <a:latin typeface="Lucida Console" panose="020B0609040504020204" pitchFamily="49" charset="0"/>
              </a:rPr>
              <a:t>{ "_source": [ "ENAME", "SAL" </a:t>
            </a:r>
            <a:r>
              <a:rPr lang="nl-NL" sz="800" dirty="0" smtClean="0">
                <a:latin typeface="Lucida Console" panose="020B0609040504020204" pitchFamily="49" charset="0"/>
              </a:rPr>
              <a:t>,"JOB"],</a:t>
            </a:r>
            <a:endParaRPr lang="nl-NL" sz="800" dirty="0">
              <a:latin typeface="Lucida Console" panose="020B0609040504020204" pitchFamily="49" charset="0"/>
            </a:endParaRPr>
          </a:p>
          <a:p>
            <a:r>
              <a:rPr lang="nl-NL" sz="800" dirty="0" smtClean="0">
                <a:latin typeface="Lucida Console" panose="020B0609040504020204" pitchFamily="49" charset="0"/>
              </a:rPr>
              <a:t>"</a:t>
            </a:r>
            <a:r>
              <a:rPr lang="nl-NL" sz="800" dirty="0">
                <a:latin typeface="Lucida Console" panose="020B0609040504020204" pitchFamily="49" charset="0"/>
              </a:rPr>
              <a:t>query": {    "</a:t>
            </a:r>
            <a:r>
              <a:rPr lang="nl-NL" sz="800" dirty="0" err="1">
                <a:latin typeface="Lucida Console" panose="020B0609040504020204" pitchFamily="49" charset="0"/>
              </a:rPr>
              <a:t>bool</a:t>
            </a:r>
            <a:r>
              <a:rPr lang="nl-NL" sz="800" dirty="0">
                <a:latin typeface="Lucida Console" panose="020B0609040504020204" pitchFamily="49" charset="0"/>
              </a:rPr>
              <a:t>": {      "must": </a:t>
            </a:r>
            <a:r>
              <a:rPr lang="nl-NL" sz="800" dirty="0" smtClean="0">
                <a:latin typeface="Lucida Console" panose="020B0609040504020204" pitchFamily="49" charset="0"/>
              </a:rPr>
              <a:t>{</a:t>
            </a:r>
          </a:p>
          <a:p>
            <a:r>
              <a:rPr lang="nl-NL" sz="800" dirty="0" smtClean="0">
                <a:latin typeface="Lucida Console" panose="020B0609040504020204" pitchFamily="49" charset="0"/>
              </a:rPr>
              <a:t>        </a:t>
            </a:r>
            <a:r>
              <a:rPr lang="nl-NL" sz="800" dirty="0">
                <a:latin typeface="Lucida Console" panose="020B0609040504020204" pitchFamily="49" charset="0"/>
              </a:rPr>
              <a:t>"script": { "script": {</a:t>
            </a:r>
          </a:p>
          <a:p>
            <a:r>
              <a:rPr lang="nl-NL" sz="800" dirty="0">
                <a:latin typeface="Lucida Console" panose="020B0609040504020204" pitchFamily="49" charset="0"/>
              </a:rPr>
              <a:t>                "lang": "</a:t>
            </a:r>
            <a:r>
              <a:rPr lang="nl-NL" sz="800" dirty="0" err="1">
                <a:latin typeface="Lucida Console" panose="020B0609040504020204" pitchFamily="49" charset="0"/>
              </a:rPr>
              <a:t>painless</a:t>
            </a:r>
            <a:r>
              <a:rPr lang="nl-NL" sz="800" dirty="0">
                <a:latin typeface="Lucida Console" panose="020B0609040504020204" pitchFamily="49" charset="0"/>
              </a:rPr>
              <a:t>",</a:t>
            </a:r>
          </a:p>
          <a:p>
            <a:r>
              <a:rPr lang="nl-NL" sz="800" dirty="0">
                <a:latin typeface="Lucida Console" panose="020B0609040504020204" pitchFamily="49" charset="0"/>
              </a:rPr>
              <a:t>                "</a:t>
            </a:r>
            <a:r>
              <a:rPr lang="nl-NL" sz="800" dirty="0" err="1">
                <a:latin typeface="Lucida Console" panose="020B0609040504020204" pitchFamily="49" charset="0"/>
              </a:rPr>
              <a:t>id</a:t>
            </a:r>
            <a:r>
              <a:rPr lang="nl-NL" sz="800" dirty="0">
                <a:latin typeface="Lucida Console" panose="020B0609040504020204" pitchFamily="49" charset="0"/>
              </a:rPr>
              <a:t>": "</a:t>
            </a:r>
            <a:r>
              <a:rPr lang="nl-NL" sz="800" dirty="0" err="1">
                <a:latin typeface="Lucida Console" panose="020B0609040504020204" pitchFamily="49" charset="0"/>
              </a:rPr>
              <a:t>salary_larger_than_cap</a:t>
            </a:r>
            <a:r>
              <a:rPr lang="nl-NL" sz="800" dirty="0">
                <a:latin typeface="Lucida Console" panose="020B0609040504020204" pitchFamily="49" charset="0"/>
              </a:rPr>
              <a:t>",</a:t>
            </a:r>
          </a:p>
          <a:p>
            <a:r>
              <a:rPr lang="nl-NL" sz="800" dirty="0">
                <a:latin typeface="Lucida Console" panose="020B0609040504020204" pitchFamily="49" charset="0"/>
              </a:rPr>
              <a:t>                "</a:t>
            </a:r>
            <a:r>
              <a:rPr lang="nl-NL" sz="800" dirty="0" err="1">
                <a:latin typeface="Lucida Console" panose="020B0609040504020204" pitchFamily="49" charset="0"/>
              </a:rPr>
              <a:t>params</a:t>
            </a:r>
            <a:r>
              <a:rPr lang="nl-NL" sz="800" dirty="0">
                <a:latin typeface="Lucida Console" panose="020B0609040504020204" pitchFamily="49" charset="0"/>
              </a:rPr>
              <a:t>": {</a:t>
            </a:r>
          </a:p>
          <a:p>
            <a:r>
              <a:rPr lang="nl-NL" sz="800" dirty="0">
                <a:latin typeface="Lucida Console" panose="020B0609040504020204" pitchFamily="49" charset="0"/>
              </a:rPr>
              <a:t>                    "</a:t>
            </a:r>
            <a:r>
              <a:rPr lang="nl-NL" sz="800" dirty="0" err="1">
                <a:latin typeface="Lucida Console" panose="020B0609040504020204" pitchFamily="49" charset="0"/>
              </a:rPr>
              <a:t>job_field</a:t>
            </a:r>
            <a:r>
              <a:rPr lang="nl-NL" sz="800" dirty="0">
                <a:latin typeface="Lucida Console" panose="020B0609040504020204" pitchFamily="49" charset="0"/>
              </a:rPr>
              <a:t>": "JOB", "</a:t>
            </a:r>
            <a:r>
              <a:rPr lang="nl-NL" sz="800" dirty="0" err="1">
                <a:latin typeface="Lucida Console" panose="020B0609040504020204" pitchFamily="49" charset="0"/>
              </a:rPr>
              <a:t>sal_field</a:t>
            </a:r>
            <a:r>
              <a:rPr lang="nl-NL" sz="800" dirty="0">
                <a:latin typeface="Lucida Console" panose="020B0609040504020204" pitchFamily="49" charset="0"/>
              </a:rPr>
              <a:t>": "SAL"</a:t>
            </a:r>
          </a:p>
          <a:p>
            <a:r>
              <a:rPr lang="nl-NL" sz="800" dirty="0">
                <a:latin typeface="Lucida Console" panose="020B0609040504020204" pitchFamily="49" charset="0"/>
              </a:rPr>
              <a:t>                }</a:t>
            </a:r>
          </a:p>
          <a:p>
            <a:r>
              <a:rPr lang="nl-NL" sz="800" dirty="0">
                <a:latin typeface="Lucida Console" panose="020B0609040504020204" pitchFamily="49" charset="0"/>
              </a:rPr>
              <a:t>           }</a:t>
            </a:r>
          </a:p>
          <a:p>
            <a:r>
              <a:rPr lang="nl-NL" sz="800" dirty="0">
                <a:latin typeface="Lucida Console" panose="020B0609040504020204" pitchFamily="49" charset="0"/>
              </a:rPr>
              <a:t>        }</a:t>
            </a:r>
          </a:p>
          <a:p>
            <a:r>
              <a:rPr lang="nl-NL" sz="800" dirty="0">
                <a:latin typeface="Lucida Console" panose="020B0609040504020204" pitchFamily="49" charset="0"/>
              </a:rPr>
              <a:t>      }</a:t>
            </a:r>
          </a:p>
          <a:p>
            <a:r>
              <a:rPr lang="nl-NL" sz="800" dirty="0">
                <a:latin typeface="Lucida Console" panose="020B0609040504020204" pitchFamily="49" charset="0"/>
              </a:rPr>
              <a:t>   </a:t>
            </a:r>
            <a:r>
              <a:rPr lang="nl-NL" sz="800" dirty="0" smtClean="0">
                <a:latin typeface="Lucida Console" panose="020B0609040504020204" pitchFamily="49" charset="0"/>
              </a:rPr>
              <a:t> </a:t>
            </a:r>
            <a:r>
              <a:rPr lang="nl-NL" sz="800" dirty="0">
                <a:latin typeface="Lucida Console" panose="020B0609040504020204" pitchFamily="49" charset="0"/>
              </a:rPr>
              <a:t>}</a:t>
            </a:r>
          </a:p>
          <a:p>
            <a:r>
              <a:rPr lang="nl-NL" sz="800" dirty="0" smtClean="0">
                <a:latin typeface="Lucida Console" panose="020B0609040504020204" pitchFamily="49" charset="0"/>
              </a:rPr>
              <a:t>  }</a:t>
            </a:r>
            <a:endParaRPr lang="nl-NL" sz="800" dirty="0" smtClean="0">
              <a:latin typeface="Lucida Console" panose="020B0609040504020204" pitchFamily="49" charset="0"/>
            </a:endParaRPr>
          </a:p>
          <a:p>
            <a:r>
              <a:rPr lang="nl-NL" sz="800" dirty="0" smtClean="0">
                <a:latin typeface="Lucida Console" panose="020B0609040504020204" pitchFamily="49" charset="0"/>
              </a:rPr>
              <a:t>}</a:t>
            </a:r>
            <a:endParaRPr lang="nl-NL" sz="800" dirty="0">
              <a:latin typeface="Lucida Console" panose="020B0609040504020204" pitchFamily="49" charset="0"/>
            </a:endParaRPr>
          </a:p>
          <a:p>
            <a:endParaRPr lang="en-US" sz="800" dirty="0">
              <a:latin typeface="Lucida Console" panose="020B0609040504020204" pitchFamily="49" charset="0"/>
            </a:endParaRPr>
          </a:p>
          <a:p>
            <a:endParaRPr lang="en-US" sz="800" dirty="0">
              <a:latin typeface="Lucida Console" panose="020B0609040504020204" pitchFamily="49" charset="0"/>
            </a:endParaRPr>
          </a:p>
        </p:txBody>
      </p:sp>
    </p:spTree>
    <p:extLst>
      <p:ext uri="{BB962C8B-B14F-4D97-AF65-F5344CB8AC3E}">
        <p14:creationId xmlns:p14="http://schemas.microsoft.com/office/powerpoint/2010/main" val="10601017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smtClean="0"/>
              <a:t>Select name, </a:t>
            </a:r>
            <a:r>
              <a:rPr lang="en-US" dirty="0" err="1" smtClean="0"/>
              <a:t>startmonth</a:t>
            </a:r>
            <a:r>
              <a:rPr lang="en-US" dirty="0" smtClean="0"/>
              <a:t> and </a:t>
            </a:r>
            <a:r>
              <a:rPr lang="en-US" dirty="0" err="1" smtClean="0"/>
              <a:t>startyear</a:t>
            </a:r>
            <a:r>
              <a:rPr lang="en-US" dirty="0" smtClean="0"/>
              <a:t> for all employees</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190571" cy="3485570"/>
          </a:xfrm>
          <a:prstGeom prst="rect">
            <a:avLst/>
          </a:prstGeom>
          <a:noFill/>
        </p:spPr>
        <p:txBody>
          <a:bodyPr wrap="none" rtlCol="0">
            <a:spAutoFit/>
          </a:bodyPr>
          <a:lstStyle/>
          <a:p>
            <a:r>
              <a:rPr lang="en-US" sz="1050" dirty="0">
                <a:latin typeface="Lucida Console" panose="020B0609040504020204" pitchFamily="49" charset="0"/>
              </a:rPr>
              <a:t>{ "_source": [ "ENAME"],</a:t>
            </a:r>
          </a:p>
          <a:p>
            <a:r>
              <a:rPr lang="en-US" sz="1050" dirty="0">
                <a:latin typeface="Lucida Console" panose="020B0609040504020204" pitchFamily="49" charset="0"/>
              </a:rPr>
              <a:t>  "</a:t>
            </a:r>
            <a:r>
              <a:rPr lang="en-US" sz="1050" dirty="0" err="1">
                <a:latin typeface="Lucida Console" panose="020B0609040504020204" pitchFamily="49" charset="0"/>
              </a:rPr>
              <a:t>script_fields</a:t>
            </a:r>
            <a:r>
              <a:rPr lang="en-US" sz="1050" dirty="0">
                <a:latin typeface="Lucida Console" panose="020B0609040504020204" pitchFamily="49" charset="0"/>
              </a:rPr>
              <a:t>": {</a:t>
            </a:r>
          </a:p>
          <a:p>
            <a:r>
              <a:rPr lang="en-US" sz="1050" dirty="0">
                <a:latin typeface="Lucida Console" panose="020B0609040504020204" pitchFamily="49" charset="0"/>
              </a:rPr>
              <a:t>    "</a:t>
            </a:r>
            <a:r>
              <a:rPr lang="en-US" sz="1050" dirty="0" err="1">
                <a:latin typeface="Lucida Console" panose="020B0609040504020204" pitchFamily="49" charset="0"/>
              </a:rPr>
              <a:t>startyear</a:t>
            </a:r>
            <a:r>
              <a:rPr lang="en-US" sz="1050" dirty="0">
                <a:latin typeface="Lucida Console" panose="020B0609040504020204" pitchFamily="49" charset="0"/>
              </a:rPr>
              <a:t>": {</a:t>
            </a:r>
          </a:p>
          <a:p>
            <a:r>
              <a:rPr lang="en-US" sz="1050" dirty="0">
                <a:latin typeface="Lucida Console" panose="020B0609040504020204" pitchFamily="49" charset="0"/>
              </a:rPr>
              <a:t>      "script": {</a:t>
            </a:r>
          </a:p>
          <a:p>
            <a:r>
              <a:rPr lang="en-US" sz="1050" dirty="0">
                <a:latin typeface="Lucida Console" panose="020B0609040504020204" pitchFamily="49" charset="0"/>
              </a:rPr>
              <a:t>        "</a:t>
            </a:r>
            <a:r>
              <a:rPr lang="en-US" sz="1050" dirty="0" err="1">
                <a:latin typeface="Lucida Console" panose="020B0609040504020204" pitchFamily="49" charset="0"/>
              </a:rPr>
              <a:t>lang</a:t>
            </a:r>
            <a:r>
              <a:rPr lang="en-US" sz="1050" dirty="0">
                <a:latin typeface="Lucida Console" panose="020B0609040504020204" pitchFamily="49" charset="0"/>
              </a:rPr>
              <a:t>": "painless",</a:t>
            </a:r>
          </a:p>
          <a:p>
            <a:r>
              <a:rPr lang="en-US" sz="1050" dirty="0">
                <a:latin typeface="Lucida Console" panose="020B0609040504020204" pitchFamily="49" charset="0"/>
              </a:rPr>
              <a:t>        "source": "long year = </a:t>
            </a:r>
            <a:r>
              <a:rPr lang="en-US" sz="1050" dirty="0" smtClean="0">
                <a:latin typeface="Lucida Console" panose="020B0609040504020204" pitchFamily="49" charset="0"/>
              </a:rPr>
              <a:t/>
            </a:r>
            <a:br>
              <a:rPr lang="en-US" sz="1050" dirty="0" smtClean="0">
                <a:latin typeface="Lucida Console" panose="020B0609040504020204" pitchFamily="49" charset="0"/>
              </a:rPr>
            </a:br>
            <a:r>
              <a:rPr lang="en-US" sz="1050" dirty="0" smtClean="0">
                <a:latin typeface="Lucida Console" panose="020B0609040504020204" pitchFamily="49" charset="0"/>
              </a:rPr>
              <a:t>              doc</a:t>
            </a:r>
            <a:r>
              <a:rPr lang="en-US" sz="1050" dirty="0">
                <a:latin typeface="Lucida Console" panose="020B0609040504020204" pitchFamily="49" charset="0"/>
              </a:rPr>
              <a:t>['</a:t>
            </a:r>
            <a:r>
              <a:rPr lang="en-US" sz="1050" dirty="0" err="1">
                <a:latin typeface="Lucida Console" panose="020B0609040504020204" pitchFamily="49" charset="0"/>
              </a:rPr>
              <a:t>startdate</a:t>
            </a:r>
            <a:r>
              <a:rPr lang="en-US" sz="1050" dirty="0">
                <a:latin typeface="Lucida Console" panose="020B0609040504020204" pitchFamily="49" charset="0"/>
              </a:rPr>
              <a:t>'].</a:t>
            </a:r>
            <a:r>
              <a:rPr lang="en-US" sz="1050" dirty="0" err="1">
                <a:latin typeface="Lucida Console" panose="020B0609040504020204" pitchFamily="49" charset="0"/>
              </a:rPr>
              <a:t>date.year</a:t>
            </a:r>
            <a:r>
              <a:rPr lang="en-US" sz="1050" dirty="0">
                <a:latin typeface="Lucida Console" panose="020B0609040504020204" pitchFamily="49" charset="0"/>
              </a:rPr>
              <a:t>; </a:t>
            </a:r>
            <a:endParaRPr lang="en-US" sz="1050" dirty="0" smtClean="0">
              <a:latin typeface="Lucida Console" panose="020B0609040504020204" pitchFamily="49" charset="0"/>
            </a:endParaRPr>
          </a:p>
          <a:p>
            <a:r>
              <a:rPr lang="en-US" sz="1050" dirty="0" smtClean="0">
                <a:latin typeface="Lucida Console" panose="020B0609040504020204" pitchFamily="49" charset="0"/>
              </a:rPr>
              <a:t>              return </a:t>
            </a:r>
            <a:r>
              <a:rPr lang="en-US" sz="1050" dirty="0">
                <a:latin typeface="Lucida Console" panose="020B0609040504020204" pitchFamily="49" charset="0"/>
              </a:rPr>
              <a:t>year "</a:t>
            </a: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   , "</a:t>
            </a:r>
            <a:r>
              <a:rPr lang="en-US" sz="1050" dirty="0" err="1">
                <a:latin typeface="Lucida Console" panose="020B0609040504020204" pitchFamily="49" charset="0"/>
              </a:rPr>
              <a:t>startmonth</a:t>
            </a:r>
            <a:r>
              <a:rPr lang="en-US" sz="1050" dirty="0">
                <a:latin typeface="Lucida Console" panose="020B0609040504020204" pitchFamily="49" charset="0"/>
              </a:rPr>
              <a:t>": {</a:t>
            </a:r>
          </a:p>
          <a:p>
            <a:r>
              <a:rPr lang="en-US" sz="1050" dirty="0">
                <a:latin typeface="Lucida Console" panose="020B0609040504020204" pitchFamily="49" charset="0"/>
              </a:rPr>
              <a:t>      "script": {</a:t>
            </a:r>
          </a:p>
          <a:p>
            <a:r>
              <a:rPr lang="en-US" sz="1050" dirty="0">
                <a:latin typeface="Lucida Console" panose="020B0609040504020204" pitchFamily="49" charset="0"/>
              </a:rPr>
              <a:t>        "</a:t>
            </a:r>
            <a:r>
              <a:rPr lang="en-US" sz="1050" dirty="0" err="1">
                <a:latin typeface="Lucida Console" panose="020B0609040504020204" pitchFamily="49" charset="0"/>
              </a:rPr>
              <a:t>lang</a:t>
            </a:r>
            <a:r>
              <a:rPr lang="en-US" sz="1050" dirty="0">
                <a:latin typeface="Lucida Console" panose="020B0609040504020204" pitchFamily="49" charset="0"/>
              </a:rPr>
              <a:t>": "painless",</a:t>
            </a:r>
          </a:p>
          <a:p>
            <a:r>
              <a:rPr lang="en-US" sz="1050" dirty="0">
                <a:latin typeface="Lucida Console" panose="020B0609040504020204" pitchFamily="49" charset="0"/>
              </a:rPr>
              <a:t>        "source": "long month = </a:t>
            </a:r>
            <a:r>
              <a:rPr lang="en-US" sz="1050" dirty="0" smtClean="0">
                <a:latin typeface="Lucida Console" panose="020B0609040504020204" pitchFamily="49" charset="0"/>
              </a:rPr>
              <a:t/>
            </a:r>
            <a:br>
              <a:rPr lang="en-US" sz="1050" dirty="0" smtClean="0">
                <a:latin typeface="Lucida Console" panose="020B0609040504020204" pitchFamily="49" charset="0"/>
              </a:rPr>
            </a:br>
            <a:r>
              <a:rPr lang="en-US" sz="1050" dirty="0" smtClean="0">
                <a:latin typeface="Lucida Console" panose="020B0609040504020204" pitchFamily="49" charset="0"/>
              </a:rPr>
              <a:t>              doc</a:t>
            </a:r>
            <a:r>
              <a:rPr lang="en-US" sz="1050" dirty="0">
                <a:latin typeface="Lucida Console" panose="020B0609040504020204" pitchFamily="49" charset="0"/>
              </a:rPr>
              <a:t>['</a:t>
            </a:r>
            <a:r>
              <a:rPr lang="en-US" sz="1050" dirty="0" err="1">
                <a:latin typeface="Lucida Console" panose="020B0609040504020204" pitchFamily="49" charset="0"/>
              </a:rPr>
              <a:t>startdate</a:t>
            </a:r>
            <a:r>
              <a:rPr lang="en-US" sz="1050" dirty="0">
                <a:latin typeface="Lucida Console" panose="020B0609040504020204" pitchFamily="49" charset="0"/>
              </a:rPr>
              <a:t>'].</a:t>
            </a:r>
            <a:r>
              <a:rPr lang="en-US" sz="1050" dirty="0" err="1">
                <a:latin typeface="Lucida Console" panose="020B0609040504020204" pitchFamily="49" charset="0"/>
              </a:rPr>
              <a:t>date.monthOfYear</a:t>
            </a:r>
            <a:r>
              <a:rPr lang="en-US" sz="1050" dirty="0">
                <a:latin typeface="Lucida Console" panose="020B0609040504020204" pitchFamily="49" charset="0"/>
              </a:rPr>
              <a:t>; </a:t>
            </a:r>
            <a:r>
              <a:rPr lang="en-US" sz="1050" dirty="0" smtClean="0">
                <a:latin typeface="Lucida Console" panose="020B0609040504020204" pitchFamily="49" charset="0"/>
              </a:rPr>
              <a:t/>
            </a:r>
            <a:br>
              <a:rPr lang="en-US" sz="1050" dirty="0" smtClean="0">
                <a:latin typeface="Lucida Console" panose="020B0609040504020204" pitchFamily="49" charset="0"/>
              </a:rPr>
            </a:br>
            <a:r>
              <a:rPr lang="en-US" sz="1050" dirty="0" smtClean="0">
                <a:latin typeface="Lucida Console" panose="020B0609040504020204" pitchFamily="49" charset="0"/>
              </a:rPr>
              <a:t>              return </a:t>
            </a:r>
            <a:r>
              <a:rPr lang="en-US" sz="1050" dirty="0">
                <a:latin typeface="Lucida Console" panose="020B0609040504020204" pitchFamily="49" charset="0"/>
              </a:rPr>
              <a:t>month "</a:t>
            </a: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  }</a:t>
            </a:r>
          </a:p>
          <a:p>
            <a:r>
              <a:rPr lang="en-US" sz="1050" dirty="0">
                <a:latin typeface="Lucida Console" panose="020B0609040504020204" pitchFamily="49" charset="0"/>
              </a:rPr>
              <a:t>}</a:t>
            </a:r>
          </a:p>
          <a:p>
            <a:endParaRPr lang="en-US" sz="1050" dirty="0" err="1">
              <a:latin typeface="Lucida Console" panose="020B0609040504020204" pitchFamily="49" charset="0"/>
            </a:endParaRP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3291286" cy="1061829"/>
          </a:xfrm>
          <a:prstGeom prst="rect">
            <a:avLst/>
          </a:prstGeom>
          <a:noFill/>
        </p:spPr>
        <p:txBody>
          <a:bodyPr wrap="none" rtlCol="0">
            <a:spAutoFit/>
          </a:bodyPr>
          <a:lstStyle/>
          <a:p>
            <a:r>
              <a:rPr lang="en-US" sz="1050" dirty="0">
                <a:latin typeface="Lucida Console" panose="020B0609040504020204" pitchFamily="49" charset="0"/>
              </a:rPr>
              <a:t>select </a:t>
            </a:r>
            <a:r>
              <a:rPr lang="en-US" sz="1050" dirty="0" err="1">
                <a:latin typeface="Lucida Console" panose="020B0609040504020204" pitchFamily="49" charset="0"/>
              </a:rPr>
              <a:t>ename</a:t>
            </a:r>
            <a:endParaRPr lang="en-US" sz="1050" dirty="0">
              <a:latin typeface="Lucida Console" panose="020B0609040504020204" pitchFamily="49" charset="0"/>
            </a:endParaRPr>
          </a:p>
          <a:p>
            <a:r>
              <a:rPr lang="nl-NL" sz="1050" dirty="0" smtClean="0">
                <a:latin typeface="Lucida Console" panose="020B0609040504020204" pitchFamily="49" charset="0"/>
              </a:rPr>
              <a:t>,      </a:t>
            </a:r>
            <a:r>
              <a:rPr lang="nl-NL" sz="1050" dirty="0">
                <a:latin typeface="Lucida Console" panose="020B0609040504020204" pitchFamily="49" charset="0"/>
              </a:rPr>
              <a:t>extract (</a:t>
            </a:r>
            <a:r>
              <a:rPr lang="nl-NL" sz="1050" dirty="0" err="1">
                <a:latin typeface="Lucida Console" panose="020B0609040504020204" pitchFamily="49" charset="0"/>
              </a:rPr>
              <a:t>year</a:t>
            </a:r>
            <a:r>
              <a:rPr lang="nl-NL" sz="1050" dirty="0">
                <a:latin typeface="Lucida Console" panose="020B0609040504020204" pitchFamily="49" charset="0"/>
              </a:rPr>
              <a:t> </a:t>
            </a:r>
            <a:r>
              <a:rPr lang="nl-NL" sz="1050" dirty="0" err="1">
                <a:latin typeface="Lucida Console" panose="020B0609040504020204" pitchFamily="49" charset="0"/>
              </a:rPr>
              <a:t>from</a:t>
            </a:r>
            <a:r>
              <a:rPr lang="nl-NL" sz="1050" dirty="0">
                <a:latin typeface="Lucida Console" panose="020B0609040504020204" pitchFamily="49" charset="0"/>
              </a:rPr>
              <a:t> startdate) </a:t>
            </a:r>
            <a:br>
              <a:rPr lang="nl-NL" sz="1050" dirty="0">
                <a:latin typeface="Lucida Console" panose="020B0609040504020204" pitchFamily="49" charset="0"/>
              </a:rPr>
            </a:br>
            <a:r>
              <a:rPr lang="nl-NL" sz="1050" dirty="0">
                <a:latin typeface="Lucida Console" panose="020B0609040504020204" pitchFamily="49" charset="0"/>
              </a:rPr>
              <a:t>           as </a:t>
            </a:r>
            <a:r>
              <a:rPr lang="nl-NL" sz="1050" dirty="0" err="1">
                <a:latin typeface="Lucida Console" panose="020B0609040504020204" pitchFamily="49" charset="0"/>
              </a:rPr>
              <a:t>startyear</a:t>
            </a:r>
            <a:endParaRPr lang="en-US" sz="1050" dirty="0">
              <a:latin typeface="Lucida Console" panose="020B0609040504020204" pitchFamily="49" charset="0"/>
            </a:endParaRPr>
          </a:p>
          <a:p>
            <a:r>
              <a:rPr lang="nl-NL" sz="1050" dirty="0">
                <a:latin typeface="Lucida Console" panose="020B0609040504020204" pitchFamily="49" charset="0"/>
              </a:rPr>
              <a:t>,      extract (</a:t>
            </a:r>
            <a:r>
              <a:rPr lang="nl-NL" sz="1050" dirty="0" err="1">
                <a:latin typeface="Lucida Console" panose="020B0609040504020204" pitchFamily="49" charset="0"/>
              </a:rPr>
              <a:t>month</a:t>
            </a:r>
            <a:r>
              <a:rPr lang="nl-NL" sz="1050" dirty="0">
                <a:latin typeface="Lucida Console" panose="020B0609040504020204" pitchFamily="49" charset="0"/>
              </a:rPr>
              <a:t> </a:t>
            </a:r>
            <a:r>
              <a:rPr lang="nl-NL" sz="1050" dirty="0" err="1">
                <a:latin typeface="Lucida Console" panose="020B0609040504020204" pitchFamily="49" charset="0"/>
              </a:rPr>
              <a:t>from</a:t>
            </a:r>
            <a:r>
              <a:rPr lang="nl-NL" sz="1050" dirty="0">
                <a:latin typeface="Lucida Console" panose="020B0609040504020204" pitchFamily="49" charset="0"/>
              </a:rPr>
              <a:t> startdate) </a:t>
            </a:r>
            <a:br>
              <a:rPr lang="nl-NL" sz="1050" dirty="0">
                <a:latin typeface="Lucida Console" panose="020B0609040504020204" pitchFamily="49" charset="0"/>
              </a:rPr>
            </a:br>
            <a:r>
              <a:rPr lang="nl-NL" sz="1050" dirty="0">
                <a:latin typeface="Lucida Console" panose="020B0609040504020204" pitchFamily="49" charset="0"/>
              </a:rPr>
              <a:t>           as </a:t>
            </a:r>
            <a:r>
              <a:rPr lang="nl-NL" sz="1050" dirty="0" err="1">
                <a:latin typeface="Lucida Console" panose="020B0609040504020204" pitchFamily="49" charset="0"/>
              </a:rPr>
              <a:t>startmonth</a:t>
            </a:r>
            <a:r>
              <a:rPr lang="nl-NL" sz="1050" dirty="0">
                <a:latin typeface="Lucida Console" panose="020B0609040504020204" pitchFamily="49" charset="0"/>
              </a:rPr>
              <a:t> </a:t>
            </a:r>
            <a:endParaRPr lang="en-US" sz="1050" dirty="0">
              <a:latin typeface="Lucida Console" panose="020B0609040504020204" pitchFamily="49" charset="0"/>
            </a:endParaRPr>
          </a:p>
          <a:p>
            <a:r>
              <a:rPr lang="nl-NL" sz="1050" dirty="0" err="1" smtClean="0">
                <a:latin typeface="Lucida Console" panose="020B0609040504020204" pitchFamily="49" charset="0"/>
              </a:rPr>
              <a:t>from</a:t>
            </a:r>
            <a:r>
              <a:rPr lang="nl-NL" sz="1050" dirty="0" smtClean="0">
                <a:latin typeface="Lucida Console" panose="020B0609040504020204" pitchFamily="49" charset="0"/>
              </a:rPr>
              <a:t>   </a:t>
            </a:r>
            <a:r>
              <a:rPr lang="nl-NL" sz="1050" dirty="0" err="1">
                <a:latin typeface="Lucida Console" panose="020B0609040504020204" pitchFamily="49" charset="0"/>
              </a:rPr>
              <a:t>emp</a:t>
            </a:r>
            <a:endParaRPr lang="nl-NL" sz="1050" dirty="0">
              <a:latin typeface="Lucida Console" panose="020B0609040504020204" pitchFamily="49" charset="0"/>
            </a:endParaRPr>
          </a:p>
        </p:txBody>
      </p:sp>
    </p:spTree>
    <p:extLst>
      <p:ext uri="{BB962C8B-B14F-4D97-AF65-F5344CB8AC3E}">
        <p14:creationId xmlns:p14="http://schemas.microsoft.com/office/powerpoint/2010/main" val="2699036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a:t>total salary sum, total number of employees, the highest salary and the earliest </a:t>
            </a:r>
            <a:r>
              <a:rPr lang="en-US" dirty="0" err="1"/>
              <a:t>startdate</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027064" cy="2677656"/>
          </a:xfrm>
          <a:prstGeom prst="rect">
            <a:avLst/>
          </a:prstGeom>
          <a:noFill/>
        </p:spPr>
        <p:txBody>
          <a:bodyPr wrap="none" rtlCol="0">
            <a:spAutoFit/>
          </a:bodyPr>
          <a:lstStyle/>
          <a:p>
            <a:r>
              <a:rPr lang="nl-NL" sz="1050" dirty="0" smtClean="0">
                <a:latin typeface="Lucida Console" panose="020B0609040504020204" pitchFamily="49" charset="0"/>
              </a:rPr>
              <a:t>{ "</a:t>
            </a:r>
            <a:r>
              <a:rPr lang="nl-NL" sz="1050" dirty="0" err="1">
                <a:latin typeface="Lucida Console" panose="020B0609040504020204" pitchFamily="49" charset="0"/>
              </a:rPr>
              <a:t>size</a:t>
            </a:r>
            <a:r>
              <a:rPr lang="nl-NL" sz="1050" dirty="0">
                <a:latin typeface="Lucida Console" panose="020B0609040504020204" pitchFamily="49" charset="0"/>
              </a:rPr>
              <a:t>": 0,</a:t>
            </a:r>
          </a:p>
          <a:p>
            <a:r>
              <a:rPr lang="nl-NL" sz="1050" dirty="0" smtClean="0">
                <a:latin typeface="Lucida Console" panose="020B0609040504020204" pitchFamily="49" charset="0"/>
              </a:rPr>
              <a:t>  "</a:t>
            </a:r>
            <a:r>
              <a:rPr lang="nl-NL" sz="1050" dirty="0" err="1">
                <a:latin typeface="Lucida Console" panose="020B0609040504020204" pitchFamily="49" charset="0"/>
              </a:rPr>
              <a:t>aggs</a:t>
            </a:r>
            <a:r>
              <a:rPr lang="nl-NL" sz="1050" dirty="0">
                <a:latin typeface="Lucida Console" panose="020B0609040504020204" pitchFamily="49" charset="0"/>
              </a:rPr>
              <a:t>": {</a:t>
            </a:r>
          </a:p>
          <a:p>
            <a:r>
              <a:rPr lang="nl-NL" sz="1050" dirty="0" smtClean="0">
                <a:latin typeface="Lucida Console" panose="020B0609040504020204" pitchFamily="49" charset="0"/>
              </a:rPr>
              <a:t>    "</a:t>
            </a:r>
            <a:r>
              <a:rPr lang="nl-NL" sz="1050" dirty="0" err="1">
                <a:latin typeface="Lucida Console" panose="020B0609040504020204" pitchFamily="49" charset="0"/>
              </a:rPr>
              <a:t>total_salary_sum</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err="1">
                <a:latin typeface="Lucida Console" panose="020B0609040504020204" pitchFamily="49" charset="0"/>
              </a:rPr>
              <a:t>sum</a:t>
            </a:r>
            <a:r>
              <a:rPr lang="nl-NL" sz="1050" dirty="0">
                <a:latin typeface="Lucida Console" panose="020B0609040504020204" pitchFamily="49" charset="0"/>
              </a:rPr>
              <a:t>": {</a:t>
            </a:r>
          </a:p>
          <a:p>
            <a:r>
              <a:rPr lang="nl-NL" sz="1050" dirty="0" smtClean="0">
                <a:latin typeface="Lucida Console" panose="020B0609040504020204" pitchFamily="49" charset="0"/>
              </a:rPr>
              <a:t>                            "</a:t>
            </a:r>
            <a:r>
              <a:rPr lang="nl-NL" sz="1050" dirty="0">
                <a:latin typeface="Lucida Console" panose="020B0609040504020204" pitchFamily="49" charset="0"/>
              </a:rPr>
              <a:t>field": "</a:t>
            </a:r>
            <a:r>
              <a:rPr lang="nl-NL" sz="1050" dirty="0" smtClean="0">
                <a:latin typeface="Lucida Console" panose="020B0609040504020204" pitchFamily="49" charset="0"/>
              </a:rPr>
              <a:t>SAL" }</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total_staff_count</a:t>
            </a:r>
            <a:r>
              <a:rPr lang="nl-NL" sz="1050" dirty="0">
                <a:latin typeface="Lucida Console" panose="020B0609040504020204" pitchFamily="49" charset="0"/>
              </a:rPr>
              <a:t>": </a:t>
            </a:r>
            <a:r>
              <a:rPr lang="nl-NL" sz="1050" dirty="0" smtClean="0">
                <a:latin typeface="Lucida Console" panose="020B0609040504020204" pitchFamily="49" charset="0"/>
              </a:rPr>
              <a:t>{"</a:t>
            </a:r>
            <a:r>
              <a:rPr lang="nl-NL" sz="1050" dirty="0" err="1">
                <a:latin typeface="Lucida Console" panose="020B0609040504020204" pitchFamily="49" charset="0"/>
              </a:rPr>
              <a:t>value_count</a:t>
            </a:r>
            <a:r>
              <a:rPr lang="nl-NL" sz="1050" dirty="0">
                <a:latin typeface="Lucida Console" panose="020B0609040504020204" pitchFamily="49" charset="0"/>
              </a:rPr>
              <a:t>": {</a:t>
            </a:r>
          </a:p>
          <a:p>
            <a:r>
              <a:rPr lang="nl-NL" sz="1050" dirty="0" smtClean="0">
                <a:latin typeface="Lucida Console" panose="020B0609040504020204" pitchFamily="49" charset="0"/>
              </a:rPr>
              <a:t>                            "</a:t>
            </a:r>
            <a:r>
              <a:rPr lang="nl-NL" sz="1050" dirty="0">
                <a:latin typeface="Lucida Console" panose="020B0609040504020204" pitchFamily="49" charset="0"/>
              </a:rPr>
              <a:t>field": "</a:t>
            </a:r>
            <a:r>
              <a:rPr lang="nl-NL" sz="1050" dirty="0" smtClean="0">
                <a:latin typeface="Lucida Console" panose="020B0609040504020204" pitchFamily="49" charset="0"/>
              </a:rPr>
              <a:t>EMPNO" } </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max_sal</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a:latin typeface="Lucida Console" panose="020B0609040504020204" pitchFamily="49" charset="0"/>
              </a:rPr>
              <a:t>max": {</a:t>
            </a:r>
          </a:p>
          <a:p>
            <a:r>
              <a:rPr lang="nl-NL" sz="1050" dirty="0" smtClean="0">
                <a:latin typeface="Lucida Console" panose="020B0609040504020204" pitchFamily="49" charset="0"/>
              </a:rPr>
              <a:t>                   "</a:t>
            </a:r>
            <a:r>
              <a:rPr lang="nl-NL" sz="1050" dirty="0">
                <a:latin typeface="Lucida Console" panose="020B0609040504020204" pitchFamily="49" charset="0"/>
              </a:rPr>
              <a:t>field": "SAL</a:t>
            </a:r>
            <a:r>
              <a:rPr lang="nl-NL" sz="1050" dirty="0" smtClean="0">
                <a:latin typeface="Lucida Console" panose="020B0609040504020204" pitchFamily="49" charset="0"/>
              </a:rPr>
              <a:t>"}</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min_startdate</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a:latin typeface="Lucida Console" panose="020B0609040504020204" pitchFamily="49" charset="0"/>
              </a:rPr>
              <a:t>min": {</a:t>
            </a:r>
          </a:p>
          <a:p>
            <a:r>
              <a:rPr lang="nl-NL" sz="1050" dirty="0" smtClean="0">
                <a:latin typeface="Lucida Console" panose="020B0609040504020204" pitchFamily="49" charset="0"/>
              </a:rPr>
              <a:t>                         "</a:t>
            </a:r>
            <a:r>
              <a:rPr lang="nl-NL" sz="1050" dirty="0">
                <a:latin typeface="Lucida Console" panose="020B0609040504020204" pitchFamily="49" charset="0"/>
              </a:rPr>
              <a:t>field": "startdate</a:t>
            </a:r>
            <a:r>
              <a:rPr lang="nl-NL" sz="1050" dirty="0" smtClean="0">
                <a:latin typeface="Lucida Console" panose="020B0609040504020204" pitchFamily="49" charset="0"/>
              </a:rPr>
              <a:t>"}</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a:latin typeface="Lucida Console" panose="020B0609040504020204" pitchFamily="49" charset="0"/>
              </a:rPr>
              <a:t>}</a:t>
            </a: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3046027" cy="900246"/>
          </a:xfrm>
          <a:prstGeom prst="rect">
            <a:avLst/>
          </a:prstGeom>
          <a:noFill/>
        </p:spPr>
        <p:txBody>
          <a:bodyPr wrap="none" rtlCol="0">
            <a:spAutoFit/>
          </a:bodyPr>
          <a:lstStyle/>
          <a:p>
            <a:r>
              <a:rPr lang="en-US" sz="1050" dirty="0">
                <a:latin typeface="Lucida Console" panose="020B0609040504020204" pitchFamily="49" charset="0"/>
              </a:rPr>
              <a:t>select sum(</a:t>
            </a:r>
            <a:r>
              <a:rPr lang="en-US" sz="1050" dirty="0" err="1">
                <a:latin typeface="Lucida Console" panose="020B0609040504020204" pitchFamily="49" charset="0"/>
              </a:rPr>
              <a:t>sal</a:t>
            </a:r>
            <a:r>
              <a:rPr lang="en-US" sz="1050" dirty="0">
                <a:latin typeface="Lucida Console" panose="020B0609040504020204" pitchFamily="49" charset="0"/>
              </a:rPr>
              <a:t>) </a:t>
            </a:r>
            <a:r>
              <a:rPr lang="en-US" sz="1050" dirty="0" err="1">
                <a:latin typeface="Lucida Console" panose="020B0609040504020204" pitchFamily="49" charset="0"/>
              </a:rPr>
              <a:t>total_salary_sum</a:t>
            </a:r>
            <a:endParaRPr lang="en-US" sz="1050" dirty="0">
              <a:latin typeface="Lucida Console" panose="020B0609040504020204" pitchFamily="49" charset="0"/>
            </a:endParaRPr>
          </a:p>
          <a:p>
            <a:r>
              <a:rPr lang="en-US" sz="1050" dirty="0">
                <a:latin typeface="Lucida Console" panose="020B0609040504020204" pitchFamily="49" charset="0"/>
              </a:rPr>
              <a:t>,      count(*) </a:t>
            </a:r>
            <a:r>
              <a:rPr lang="en-US" sz="1050" dirty="0" err="1">
                <a:latin typeface="Lucida Console" panose="020B0609040504020204" pitchFamily="49" charset="0"/>
              </a:rPr>
              <a:t>total_staff_count</a:t>
            </a:r>
            <a:endParaRPr lang="en-US" sz="1050" dirty="0">
              <a:latin typeface="Lucida Console" panose="020B0609040504020204" pitchFamily="49" charset="0"/>
            </a:endParaRPr>
          </a:p>
          <a:p>
            <a:r>
              <a:rPr lang="en-US" sz="1050" dirty="0">
                <a:latin typeface="Lucida Console" panose="020B0609040504020204" pitchFamily="49" charset="0"/>
              </a:rPr>
              <a:t>,      max(</a:t>
            </a:r>
            <a:r>
              <a:rPr lang="en-US" sz="1050" dirty="0" err="1">
                <a:latin typeface="Lucida Console" panose="020B0609040504020204" pitchFamily="49" charset="0"/>
              </a:rPr>
              <a:t>sal</a:t>
            </a:r>
            <a:r>
              <a:rPr lang="en-US" sz="1050" dirty="0">
                <a:latin typeface="Lucida Console" panose="020B0609040504020204" pitchFamily="49" charset="0"/>
              </a:rPr>
              <a:t>)  </a:t>
            </a:r>
            <a:r>
              <a:rPr lang="en-US" sz="1050" dirty="0" err="1">
                <a:latin typeface="Lucida Console" panose="020B0609040504020204" pitchFamily="49" charset="0"/>
              </a:rPr>
              <a:t>max_sal</a:t>
            </a:r>
            <a:endParaRPr lang="en-US" sz="1050" dirty="0">
              <a:latin typeface="Lucida Console" panose="020B0609040504020204" pitchFamily="49" charset="0"/>
            </a:endParaRPr>
          </a:p>
          <a:p>
            <a:r>
              <a:rPr lang="en-US" sz="1050" dirty="0">
                <a:latin typeface="Lucida Console" panose="020B0609040504020204" pitchFamily="49" charset="0"/>
              </a:rPr>
              <a:t>,      min(</a:t>
            </a:r>
            <a:r>
              <a:rPr lang="en-US" sz="1050" dirty="0" err="1">
                <a:latin typeface="Lucida Console" panose="020B0609040504020204" pitchFamily="49" charset="0"/>
              </a:rPr>
              <a:t>startdate</a:t>
            </a:r>
            <a:r>
              <a:rPr lang="en-US" sz="1050" dirty="0">
                <a:latin typeface="Lucida Console" panose="020B0609040504020204" pitchFamily="49" charset="0"/>
              </a:rPr>
              <a:t>) </a:t>
            </a:r>
            <a:r>
              <a:rPr lang="en-US" sz="1050" dirty="0" err="1">
                <a:latin typeface="Lucida Console" panose="020B0609040504020204" pitchFamily="49" charset="0"/>
              </a:rPr>
              <a:t>min_startdate</a:t>
            </a:r>
            <a:endParaRPr lang="en-US" sz="1050" dirty="0">
              <a:latin typeface="Lucida Console" panose="020B0609040504020204" pitchFamily="49" charset="0"/>
            </a:endParaRPr>
          </a:p>
          <a:p>
            <a:r>
              <a:rPr lang="en-US" sz="1050" dirty="0">
                <a:latin typeface="Lucida Console" panose="020B0609040504020204" pitchFamily="49" charset="0"/>
              </a:rPr>
              <a:t>from   </a:t>
            </a:r>
            <a:r>
              <a:rPr lang="en-US" sz="1050" dirty="0" err="1">
                <a:latin typeface="Lucida Console" panose="020B0609040504020204" pitchFamily="49" charset="0"/>
              </a:rPr>
              <a:t>emp</a:t>
            </a:r>
            <a:endParaRPr lang="en-US" sz="1050" dirty="0">
              <a:latin typeface="Lucida Console" panose="020B0609040504020204" pitchFamily="49" charset="0"/>
            </a:endParaRPr>
          </a:p>
        </p:txBody>
      </p:sp>
    </p:spTree>
    <p:extLst>
      <p:ext uri="{BB962C8B-B14F-4D97-AF65-F5344CB8AC3E}">
        <p14:creationId xmlns:p14="http://schemas.microsoft.com/office/powerpoint/2010/main" val="41180552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320" dirty="0"/>
              <a:t>total salary sum, total number of employees, the highest salary and the earliest </a:t>
            </a:r>
            <a:r>
              <a:rPr lang="en-US" sz="2320" dirty="0" err="1"/>
              <a:t>startdate</a:t>
            </a:r>
            <a:r>
              <a:rPr lang="en-US" sz="2320" dirty="0"/>
              <a:t> </a:t>
            </a:r>
            <a:r>
              <a:rPr lang="en-US" sz="2320" i="1" dirty="0"/>
              <a:t>PER DEPARTMENT</a:t>
            </a:r>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7" y="910879"/>
            <a:ext cx="3536546" cy="1869743"/>
          </a:xfrm>
          <a:prstGeom prst="rect">
            <a:avLst/>
          </a:prstGeom>
          <a:noFill/>
        </p:spPr>
        <p:txBody>
          <a:bodyPr wrap="none" rtlCol="0">
            <a:spAutoFit/>
          </a:bodyPr>
          <a:lstStyle/>
          <a:p>
            <a:r>
              <a:rPr lang="en-US" sz="1050" dirty="0">
                <a:latin typeface="Lucida Console" panose="020B0609040504020204" pitchFamily="49" charset="0"/>
              </a:rPr>
              <a:t>select </a:t>
            </a:r>
            <a:r>
              <a:rPr lang="en-US" sz="1050" dirty="0" err="1">
                <a:latin typeface="Lucida Console" panose="020B0609040504020204" pitchFamily="49" charset="0"/>
              </a:rPr>
              <a:t>deptno</a:t>
            </a:r>
            <a:r>
              <a:rPr lang="en-US" sz="1050" dirty="0">
                <a:latin typeface="Lucida Console" panose="020B0609040504020204" pitchFamily="49" charset="0"/>
              </a:rPr>
              <a:t> </a:t>
            </a:r>
          </a:p>
          <a:p>
            <a:r>
              <a:rPr lang="en-US" sz="1050" dirty="0">
                <a:latin typeface="Lucida Console" panose="020B0609040504020204" pitchFamily="49" charset="0"/>
              </a:rPr>
              <a:t>,      extract (year from </a:t>
            </a:r>
            <a:r>
              <a:rPr lang="en-US" sz="1050" dirty="0" err="1">
                <a:latin typeface="Lucida Console" panose="020B0609040504020204" pitchFamily="49" charset="0"/>
              </a:rPr>
              <a:t>startdate</a:t>
            </a:r>
            <a:r>
              <a:rPr lang="en-US" sz="1050" dirty="0">
                <a:latin typeface="Lucida Console" panose="020B0609040504020204" pitchFamily="49" charset="0"/>
              </a:rPr>
              <a:t>) </a:t>
            </a:r>
            <a:br>
              <a:rPr lang="en-US" sz="1050" dirty="0">
                <a:latin typeface="Lucida Console" panose="020B0609040504020204" pitchFamily="49" charset="0"/>
              </a:rPr>
            </a:br>
            <a:r>
              <a:rPr lang="en-US" sz="1050" dirty="0">
                <a:latin typeface="Lucida Console" panose="020B0609040504020204" pitchFamily="49" charset="0"/>
              </a:rPr>
              <a:t>                                 </a:t>
            </a:r>
            <a:r>
              <a:rPr lang="en-US" sz="1050" dirty="0" err="1">
                <a:latin typeface="Lucida Console" panose="020B0609040504020204" pitchFamily="49" charset="0"/>
              </a:rPr>
              <a:t>hireyear</a:t>
            </a:r>
            <a:endParaRPr lang="en-US" sz="1050" dirty="0">
              <a:latin typeface="Lucida Console" panose="020B0609040504020204" pitchFamily="49" charset="0"/>
            </a:endParaRPr>
          </a:p>
          <a:p>
            <a:r>
              <a:rPr lang="en-US" sz="1050" dirty="0">
                <a:latin typeface="Lucida Console" panose="020B0609040504020204" pitchFamily="49" charset="0"/>
              </a:rPr>
              <a:t>,      sum(</a:t>
            </a:r>
            <a:r>
              <a:rPr lang="en-US" sz="1050" dirty="0" err="1">
                <a:latin typeface="Lucida Console" panose="020B0609040504020204" pitchFamily="49" charset="0"/>
              </a:rPr>
              <a:t>sal</a:t>
            </a:r>
            <a:r>
              <a:rPr lang="en-US" sz="1050" dirty="0">
                <a:latin typeface="Lucida Console" panose="020B0609040504020204" pitchFamily="49" charset="0"/>
              </a:rPr>
              <a:t>) </a:t>
            </a:r>
            <a:r>
              <a:rPr lang="en-US" sz="1050" dirty="0" err="1">
                <a:latin typeface="Lucida Console" panose="020B0609040504020204" pitchFamily="49" charset="0"/>
              </a:rPr>
              <a:t>total_salary_sum</a:t>
            </a:r>
            <a:endParaRPr lang="en-US" sz="1050" dirty="0">
              <a:latin typeface="Lucida Console" panose="020B0609040504020204" pitchFamily="49" charset="0"/>
            </a:endParaRPr>
          </a:p>
          <a:p>
            <a:r>
              <a:rPr lang="en-US" sz="1050" dirty="0">
                <a:latin typeface="Lucida Console" panose="020B0609040504020204" pitchFamily="49" charset="0"/>
              </a:rPr>
              <a:t>,      count(*) </a:t>
            </a:r>
            <a:r>
              <a:rPr lang="en-US" sz="1050" dirty="0" err="1">
                <a:latin typeface="Lucida Console" panose="020B0609040504020204" pitchFamily="49" charset="0"/>
              </a:rPr>
              <a:t>total_staff_count</a:t>
            </a:r>
            <a:endParaRPr lang="en-US" sz="1050" dirty="0">
              <a:latin typeface="Lucida Console" panose="020B0609040504020204" pitchFamily="49" charset="0"/>
            </a:endParaRPr>
          </a:p>
          <a:p>
            <a:r>
              <a:rPr lang="en-US" sz="1050" dirty="0">
                <a:latin typeface="Lucida Console" panose="020B0609040504020204" pitchFamily="49" charset="0"/>
              </a:rPr>
              <a:t>,      max(</a:t>
            </a:r>
            <a:r>
              <a:rPr lang="en-US" sz="1050" dirty="0" err="1">
                <a:latin typeface="Lucida Console" panose="020B0609040504020204" pitchFamily="49" charset="0"/>
              </a:rPr>
              <a:t>sal</a:t>
            </a:r>
            <a:r>
              <a:rPr lang="en-US" sz="1050" dirty="0">
                <a:latin typeface="Lucida Console" panose="020B0609040504020204" pitchFamily="49" charset="0"/>
              </a:rPr>
              <a:t>)  </a:t>
            </a:r>
            <a:r>
              <a:rPr lang="en-US" sz="1050" dirty="0" err="1">
                <a:latin typeface="Lucida Console" panose="020B0609040504020204" pitchFamily="49" charset="0"/>
              </a:rPr>
              <a:t>max_sal</a:t>
            </a:r>
            <a:endParaRPr lang="en-US" sz="1050" dirty="0">
              <a:latin typeface="Lucida Console" panose="020B0609040504020204" pitchFamily="49" charset="0"/>
            </a:endParaRPr>
          </a:p>
          <a:p>
            <a:r>
              <a:rPr lang="en-US" sz="1050" dirty="0">
                <a:latin typeface="Lucida Console" panose="020B0609040504020204" pitchFamily="49" charset="0"/>
              </a:rPr>
              <a:t>,      min(</a:t>
            </a:r>
            <a:r>
              <a:rPr lang="en-US" sz="1050" dirty="0" err="1">
                <a:latin typeface="Lucida Console" panose="020B0609040504020204" pitchFamily="49" charset="0"/>
              </a:rPr>
              <a:t>startdate</a:t>
            </a:r>
            <a:r>
              <a:rPr lang="en-US" sz="1050" dirty="0">
                <a:latin typeface="Lucida Console" panose="020B0609040504020204" pitchFamily="49" charset="0"/>
              </a:rPr>
              <a:t>) </a:t>
            </a:r>
            <a:r>
              <a:rPr lang="en-US" sz="1050" dirty="0" err="1">
                <a:latin typeface="Lucida Console" panose="020B0609040504020204" pitchFamily="49" charset="0"/>
              </a:rPr>
              <a:t>min_startdate</a:t>
            </a:r>
            <a:endParaRPr lang="en-US" sz="1050" dirty="0">
              <a:latin typeface="Lucida Console" panose="020B0609040504020204" pitchFamily="49" charset="0"/>
            </a:endParaRPr>
          </a:p>
          <a:p>
            <a:r>
              <a:rPr lang="en-US" sz="1050" dirty="0">
                <a:latin typeface="Lucida Console" panose="020B0609040504020204" pitchFamily="49" charset="0"/>
              </a:rPr>
              <a:t>from   </a:t>
            </a:r>
            <a:r>
              <a:rPr lang="en-US" sz="1050" dirty="0" err="1">
                <a:latin typeface="Lucida Console" panose="020B0609040504020204" pitchFamily="49" charset="0"/>
              </a:rPr>
              <a:t>emp</a:t>
            </a:r>
            <a:endParaRPr lang="en-US" sz="1050" dirty="0">
              <a:latin typeface="Lucida Console" panose="020B0609040504020204" pitchFamily="49" charset="0"/>
            </a:endParaRPr>
          </a:p>
          <a:p>
            <a:r>
              <a:rPr lang="en-US" sz="1050" dirty="0">
                <a:latin typeface="Lucida Console" panose="020B0609040504020204" pitchFamily="49" charset="0"/>
              </a:rPr>
              <a:t>group</a:t>
            </a:r>
          </a:p>
          <a:p>
            <a:r>
              <a:rPr lang="en-US" sz="1050" dirty="0">
                <a:latin typeface="Lucida Console" panose="020B0609040504020204" pitchFamily="49" charset="0"/>
              </a:rPr>
              <a:t>by     </a:t>
            </a:r>
            <a:r>
              <a:rPr lang="en-US" sz="1050" dirty="0" err="1">
                <a:latin typeface="Lucida Console" panose="020B0609040504020204" pitchFamily="49" charset="0"/>
              </a:rPr>
              <a:t>deptno</a:t>
            </a:r>
            <a:endParaRPr lang="en-US" sz="1050" dirty="0">
              <a:latin typeface="Lucida Console" panose="020B0609040504020204" pitchFamily="49" charset="0"/>
            </a:endParaRPr>
          </a:p>
          <a:p>
            <a:r>
              <a:rPr lang="en-US" sz="1050" dirty="0">
                <a:latin typeface="Lucida Console" panose="020B0609040504020204" pitchFamily="49" charset="0"/>
              </a:rPr>
              <a:t>,      extract (year from </a:t>
            </a:r>
            <a:r>
              <a:rPr lang="en-US" sz="1050" dirty="0" err="1">
                <a:latin typeface="Lucida Console" panose="020B0609040504020204" pitchFamily="49" charset="0"/>
              </a:rPr>
              <a:t>startdate</a:t>
            </a:r>
            <a:r>
              <a:rPr lang="en-US" sz="1050" dirty="0">
                <a:latin typeface="Lucida Console" panose="020B0609040504020204" pitchFamily="49" charset="0"/>
              </a:rPr>
              <a:t>)</a:t>
            </a:r>
          </a:p>
        </p:txBody>
      </p:sp>
      <p:sp>
        <p:nvSpPr>
          <p:cNvPr id="10" name="TextBox 9"/>
          <p:cNvSpPr txBox="1"/>
          <p:nvPr/>
        </p:nvSpPr>
        <p:spPr>
          <a:xfrm>
            <a:off x="267883" y="910879"/>
            <a:ext cx="4190571" cy="3323987"/>
          </a:xfrm>
          <a:prstGeom prst="rect">
            <a:avLst/>
          </a:prstGeom>
          <a:noFill/>
        </p:spPr>
        <p:txBody>
          <a:bodyPr wrap="none" rtlCol="0">
            <a:spAutoFit/>
          </a:bodyPr>
          <a:lstStyle/>
          <a:p>
            <a:r>
              <a:rPr lang="nl-NL" sz="1050" dirty="0" smtClean="0">
                <a:latin typeface="Lucida Console" panose="020B0609040504020204" pitchFamily="49" charset="0"/>
              </a:rPr>
              <a:t>{ "</a:t>
            </a:r>
            <a:r>
              <a:rPr lang="nl-NL" sz="1050" dirty="0" err="1">
                <a:latin typeface="Lucida Console" panose="020B0609040504020204" pitchFamily="49" charset="0"/>
              </a:rPr>
              <a:t>size</a:t>
            </a:r>
            <a:r>
              <a:rPr lang="nl-NL" sz="1050" dirty="0">
                <a:latin typeface="Lucida Console" panose="020B0609040504020204" pitchFamily="49" charset="0"/>
              </a:rPr>
              <a:t>": 0</a:t>
            </a:r>
            <a:r>
              <a:rPr lang="nl-NL" sz="1050" dirty="0" smtClean="0">
                <a:latin typeface="Lucida Console" panose="020B0609040504020204" pitchFamily="49" charset="0"/>
              </a:rPr>
              <a:t>,</a:t>
            </a:r>
          </a:p>
          <a:p>
            <a:r>
              <a:rPr lang="nl-NL" sz="1050" dirty="0">
                <a:latin typeface="Lucida Console" panose="020B0609040504020204" pitchFamily="49" charset="0"/>
              </a:rPr>
              <a:t> "</a:t>
            </a:r>
            <a:r>
              <a:rPr lang="nl-NL" sz="1050" dirty="0" err="1">
                <a:latin typeface="Lucida Console" panose="020B0609040504020204" pitchFamily="49" charset="0"/>
              </a:rPr>
              <a:t>aggs</a:t>
            </a:r>
            <a:r>
              <a:rPr lang="nl-NL" sz="1050" dirty="0">
                <a:latin typeface="Lucida Console" panose="020B0609040504020204" pitchFamily="49" charset="0"/>
              </a:rPr>
              <a:t>": </a:t>
            </a:r>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by_department</a:t>
            </a:r>
            <a:r>
              <a:rPr lang="nl-NL" sz="1050" dirty="0">
                <a:latin typeface="Lucida Console" panose="020B0609040504020204" pitchFamily="49" charset="0"/>
              </a:rPr>
              <a:t>": </a:t>
            </a:r>
            <a:r>
              <a:rPr lang="nl-NL" sz="1050" dirty="0" smtClean="0">
                <a:latin typeface="Lucida Console" panose="020B0609040504020204" pitchFamily="49" charset="0"/>
              </a:rPr>
              <a:t>{</a:t>
            </a:r>
          </a:p>
          <a:p>
            <a:r>
              <a:rPr lang="nl-NL" sz="1050" dirty="0" smtClean="0">
                <a:latin typeface="Lucida Console" panose="020B0609040504020204" pitchFamily="49" charset="0"/>
              </a:rPr>
              <a:t>     "</a:t>
            </a:r>
            <a:r>
              <a:rPr lang="nl-NL" sz="1050" dirty="0" err="1" smtClean="0">
                <a:latin typeface="Lucida Console" panose="020B0609040504020204" pitchFamily="49" charset="0"/>
              </a:rPr>
              <a:t>terms</a:t>
            </a:r>
            <a:r>
              <a:rPr lang="nl-NL" sz="1050" dirty="0" smtClean="0">
                <a:latin typeface="Lucida Console" panose="020B0609040504020204" pitchFamily="49" charset="0"/>
              </a:rPr>
              <a:t>": { "</a:t>
            </a:r>
            <a:r>
              <a:rPr lang="nl-NL" sz="1050" dirty="0">
                <a:latin typeface="Lucida Console" panose="020B0609040504020204" pitchFamily="49" charset="0"/>
              </a:rPr>
              <a:t>field": "</a:t>
            </a:r>
            <a:r>
              <a:rPr lang="nl-NL" sz="1050" dirty="0" smtClean="0">
                <a:latin typeface="Lucida Console" panose="020B0609040504020204" pitchFamily="49" charset="0"/>
              </a:rPr>
              <a:t>DEPTNO“ },</a:t>
            </a:r>
            <a:endParaRPr lang="nl-NL" sz="1050" dirty="0">
              <a:latin typeface="Lucida Console" panose="020B0609040504020204" pitchFamily="49" charset="0"/>
            </a:endParaRPr>
          </a:p>
          <a:p>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err="1">
                <a:latin typeface="Lucida Console" panose="020B0609040504020204" pitchFamily="49" charset="0"/>
              </a:rPr>
              <a:t>aggs</a:t>
            </a:r>
            <a:r>
              <a:rPr lang="nl-NL" sz="1050" dirty="0">
                <a:latin typeface="Lucida Console" panose="020B0609040504020204" pitchFamily="49" charset="0"/>
              </a:rPr>
              <a:t>": {</a:t>
            </a:r>
          </a:p>
          <a:p>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err="1">
                <a:latin typeface="Lucida Console" panose="020B0609040504020204" pitchFamily="49" charset="0"/>
              </a:rPr>
              <a:t>total_salary_sum</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err="1">
                <a:latin typeface="Lucida Console" panose="020B0609040504020204" pitchFamily="49" charset="0"/>
              </a:rPr>
              <a:t>sum</a:t>
            </a:r>
            <a:r>
              <a:rPr lang="nl-NL" sz="1050" dirty="0">
                <a:latin typeface="Lucida Console" panose="020B0609040504020204" pitchFamily="49" charset="0"/>
              </a:rPr>
              <a:t>": {</a:t>
            </a:r>
          </a:p>
          <a:p>
            <a:r>
              <a:rPr lang="nl-NL" sz="1050" dirty="0" smtClean="0">
                <a:latin typeface="Lucida Console" panose="020B0609040504020204" pitchFamily="49" charset="0"/>
              </a:rPr>
              <a:t>                              "</a:t>
            </a:r>
            <a:r>
              <a:rPr lang="nl-NL" sz="1050" dirty="0">
                <a:latin typeface="Lucida Console" panose="020B0609040504020204" pitchFamily="49" charset="0"/>
              </a:rPr>
              <a:t>field": "</a:t>
            </a:r>
            <a:r>
              <a:rPr lang="nl-NL" sz="1050" dirty="0" smtClean="0">
                <a:latin typeface="Lucida Console" panose="020B0609040504020204" pitchFamily="49" charset="0"/>
              </a:rPr>
              <a:t>SAL" }</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total_staff_count</a:t>
            </a:r>
            <a:r>
              <a:rPr lang="nl-NL" sz="1050" dirty="0">
                <a:latin typeface="Lucida Console" panose="020B0609040504020204" pitchFamily="49" charset="0"/>
              </a:rPr>
              <a:t>": </a:t>
            </a:r>
            <a:r>
              <a:rPr lang="nl-NL" sz="1050" dirty="0" smtClean="0">
                <a:latin typeface="Lucida Console" panose="020B0609040504020204" pitchFamily="49" charset="0"/>
              </a:rPr>
              <a:t>{"</a:t>
            </a:r>
            <a:r>
              <a:rPr lang="nl-NL" sz="1050" dirty="0" err="1">
                <a:latin typeface="Lucida Console" panose="020B0609040504020204" pitchFamily="49" charset="0"/>
              </a:rPr>
              <a:t>value_count</a:t>
            </a:r>
            <a:r>
              <a:rPr lang="nl-NL" sz="1050" dirty="0">
                <a:latin typeface="Lucida Console" panose="020B0609040504020204" pitchFamily="49" charset="0"/>
              </a:rPr>
              <a:t>": {</a:t>
            </a:r>
          </a:p>
          <a:p>
            <a:r>
              <a:rPr lang="nl-NL" sz="1050" dirty="0" smtClean="0">
                <a:latin typeface="Lucida Console" panose="020B0609040504020204" pitchFamily="49" charset="0"/>
              </a:rPr>
              <a:t>                              "</a:t>
            </a:r>
            <a:r>
              <a:rPr lang="nl-NL" sz="1050" dirty="0">
                <a:latin typeface="Lucida Console" panose="020B0609040504020204" pitchFamily="49" charset="0"/>
              </a:rPr>
              <a:t>field": "</a:t>
            </a:r>
            <a:r>
              <a:rPr lang="nl-NL" sz="1050" dirty="0" smtClean="0">
                <a:latin typeface="Lucida Console" panose="020B0609040504020204" pitchFamily="49" charset="0"/>
              </a:rPr>
              <a:t>EMPNO" } </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max_sal</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a:latin typeface="Lucida Console" panose="020B0609040504020204" pitchFamily="49" charset="0"/>
              </a:rPr>
              <a:t>max": {</a:t>
            </a:r>
          </a:p>
          <a:p>
            <a:r>
              <a:rPr lang="nl-NL" sz="1050" dirty="0" smtClean="0">
                <a:latin typeface="Lucida Console" panose="020B0609040504020204" pitchFamily="49" charset="0"/>
              </a:rPr>
              <a:t>                     "</a:t>
            </a:r>
            <a:r>
              <a:rPr lang="nl-NL" sz="1050" dirty="0">
                <a:latin typeface="Lucida Console" panose="020B0609040504020204" pitchFamily="49" charset="0"/>
              </a:rPr>
              <a:t>field": "SAL</a:t>
            </a:r>
            <a:r>
              <a:rPr lang="nl-NL" sz="1050" dirty="0" smtClean="0">
                <a:latin typeface="Lucida Console" panose="020B0609040504020204" pitchFamily="49" charset="0"/>
              </a:rPr>
              <a:t>"}</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r>
              <a:rPr lang="nl-NL" sz="1050" dirty="0" err="1">
                <a:latin typeface="Lucida Console" panose="020B0609040504020204" pitchFamily="49" charset="0"/>
              </a:rPr>
              <a:t>min_startdate</a:t>
            </a:r>
            <a:r>
              <a:rPr lang="nl-NL" sz="1050" dirty="0">
                <a:latin typeface="Lucida Console" panose="020B0609040504020204" pitchFamily="49" charset="0"/>
              </a:rPr>
              <a:t>": </a:t>
            </a:r>
            <a:r>
              <a:rPr lang="nl-NL" sz="1050" dirty="0" smtClean="0">
                <a:latin typeface="Lucida Console" panose="020B0609040504020204" pitchFamily="49" charset="0"/>
              </a:rPr>
              <a:t>{ "</a:t>
            </a:r>
            <a:r>
              <a:rPr lang="nl-NL" sz="1050" dirty="0">
                <a:latin typeface="Lucida Console" panose="020B0609040504020204" pitchFamily="49" charset="0"/>
              </a:rPr>
              <a:t>min": {</a:t>
            </a:r>
          </a:p>
          <a:p>
            <a:r>
              <a:rPr lang="nl-NL" sz="1050" dirty="0" smtClean="0">
                <a:latin typeface="Lucida Console" panose="020B0609040504020204" pitchFamily="49" charset="0"/>
              </a:rPr>
              <a:t>                           "</a:t>
            </a:r>
            <a:r>
              <a:rPr lang="nl-NL" sz="1050" dirty="0">
                <a:latin typeface="Lucida Console" panose="020B0609040504020204" pitchFamily="49" charset="0"/>
              </a:rPr>
              <a:t>field": "startdate</a:t>
            </a:r>
            <a:r>
              <a:rPr lang="nl-NL" sz="1050" dirty="0" smtClean="0">
                <a:latin typeface="Lucida Console" panose="020B0609040504020204" pitchFamily="49" charset="0"/>
              </a:rPr>
              <a:t>"}</a:t>
            </a:r>
            <a:endParaRPr lang="nl-NL" sz="1050" dirty="0">
              <a:latin typeface="Lucida Console" panose="020B0609040504020204" pitchFamily="49" charset="0"/>
            </a:endParaRPr>
          </a:p>
          <a:p>
            <a:r>
              <a:rPr lang="nl-NL"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smtClean="0">
                <a:latin typeface="Lucida Console" panose="020B0609040504020204" pitchFamily="49" charset="0"/>
              </a:rPr>
              <a:t>     }</a:t>
            </a:r>
          </a:p>
          <a:p>
            <a:r>
              <a:rPr lang="en-US" sz="1050" dirty="0">
                <a:latin typeface="Lucida Console" panose="020B0609040504020204" pitchFamily="49" charset="0"/>
              </a:rPr>
              <a:t> </a:t>
            </a:r>
            <a:r>
              <a:rPr lang="en-US" sz="1050" dirty="0" smtClean="0">
                <a:latin typeface="Lucida Console" panose="020B0609040504020204" pitchFamily="49" charset="0"/>
              </a:rPr>
              <a:t> }</a:t>
            </a:r>
            <a:endParaRPr lang="nl-NL" sz="1050" dirty="0">
              <a:latin typeface="Lucida Console" panose="020B0609040504020204" pitchFamily="49" charset="0"/>
            </a:endParaRPr>
          </a:p>
          <a:p>
            <a:r>
              <a:rPr lang="nl-NL" sz="1050" dirty="0">
                <a:latin typeface="Lucida Console" panose="020B0609040504020204" pitchFamily="49" charset="0"/>
              </a:rPr>
              <a:t>}</a:t>
            </a:r>
          </a:p>
        </p:txBody>
      </p:sp>
    </p:spTree>
    <p:extLst>
      <p:ext uri="{BB962C8B-B14F-4D97-AF65-F5344CB8AC3E}">
        <p14:creationId xmlns:p14="http://schemas.microsoft.com/office/powerpoint/2010/main" val="291542370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total salary sum, number of employees, highest salary and earliest </a:t>
            </a:r>
            <a:r>
              <a:rPr lang="en-US" sz="2109" dirty="0" err="1"/>
              <a:t>startdate</a:t>
            </a:r>
            <a:r>
              <a:rPr lang="en-US" sz="2109" dirty="0"/>
              <a:t> PER DEPARTMENT and </a:t>
            </a:r>
            <a:r>
              <a:rPr lang="en-US" sz="2109" dirty="0" err="1"/>
              <a:t>hireyear</a:t>
            </a:r>
            <a:r>
              <a:rPr lang="en-US" sz="2109" dirty="0"/>
              <a:t> </a:t>
            </a:r>
            <a:br>
              <a:rPr lang="en-US" sz="2109" dirty="0"/>
            </a:br>
            <a:r>
              <a:rPr lang="en-US" sz="2109" i="1" dirty="0"/>
              <a:t>with number of employees two or more</a:t>
            </a:r>
          </a:p>
        </p:txBody>
      </p:sp>
      <p:sp>
        <p:nvSpPr>
          <p:cNvPr id="6" name="Rectangle 5"/>
          <p:cNvSpPr/>
          <p:nvPr/>
        </p:nvSpPr>
        <p:spPr>
          <a:xfrm>
            <a:off x="214306"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938992"/>
          </a:xfrm>
          <a:prstGeom prst="rect">
            <a:avLst/>
          </a:prstGeom>
          <a:noFill/>
        </p:spPr>
        <p:txBody>
          <a:bodyPr wrap="square" rtlCol="0">
            <a:spAutoFit/>
          </a:bodyPr>
          <a:lstStyle/>
          <a:p>
            <a:r>
              <a:rPr lang="en-US" sz="1000" dirty="0">
                <a:latin typeface="Lucida Console" panose="020B0609040504020204" pitchFamily="49" charset="0"/>
              </a:rPr>
              <a:t>select </a:t>
            </a:r>
            <a:r>
              <a:rPr lang="en-US" sz="1000" dirty="0" err="1">
                <a:latin typeface="Lucida Console" panose="020B0609040504020204" pitchFamily="49" charset="0"/>
              </a:rPr>
              <a:t>deptno</a:t>
            </a:r>
            <a:r>
              <a:rPr lang="en-US" sz="1000" dirty="0">
                <a:latin typeface="Lucida Console" panose="020B0609040504020204" pitchFamily="49" charset="0"/>
              </a:rPr>
              <a:t> </a:t>
            </a:r>
          </a:p>
          <a:p>
            <a:r>
              <a:rPr lang="en-US" sz="1000" dirty="0">
                <a:latin typeface="Lucida Console" panose="020B0609040504020204" pitchFamily="49" charset="0"/>
              </a:rPr>
              <a:t>,      extract (year from </a:t>
            </a:r>
            <a:r>
              <a:rPr lang="en-US" sz="1000" dirty="0" err="1">
                <a:latin typeface="Lucida Console" panose="020B0609040504020204" pitchFamily="49" charset="0"/>
              </a:rPr>
              <a:t>startdate</a:t>
            </a:r>
            <a:r>
              <a:rPr lang="en-US" sz="1000" dirty="0">
                <a:latin typeface="Lucida Console" panose="020B0609040504020204" pitchFamily="49" charset="0"/>
              </a:rPr>
              <a:t>) </a:t>
            </a:r>
            <a:br>
              <a:rPr lang="en-US" sz="1000" dirty="0">
                <a:latin typeface="Lucida Console" panose="020B0609040504020204" pitchFamily="49" charset="0"/>
              </a:rPr>
            </a:br>
            <a:r>
              <a:rPr lang="en-US" sz="1000" dirty="0">
                <a:latin typeface="Lucida Console" panose="020B0609040504020204" pitchFamily="49" charset="0"/>
              </a:rPr>
              <a:t>                                 </a:t>
            </a:r>
            <a:r>
              <a:rPr lang="en-US" sz="1000" dirty="0" err="1">
                <a:latin typeface="Lucida Console" panose="020B0609040504020204" pitchFamily="49" charset="0"/>
              </a:rPr>
              <a:t>hireyear</a:t>
            </a:r>
            <a:endParaRPr lang="en-US" sz="1000" dirty="0">
              <a:latin typeface="Lucida Console" panose="020B0609040504020204" pitchFamily="49" charset="0"/>
            </a:endParaRPr>
          </a:p>
          <a:p>
            <a:r>
              <a:rPr lang="en-US" sz="1000" dirty="0">
                <a:latin typeface="Lucida Console" panose="020B0609040504020204" pitchFamily="49" charset="0"/>
              </a:rPr>
              <a:t>,      sum(</a:t>
            </a:r>
            <a:r>
              <a:rPr lang="en-US" sz="1000" dirty="0" err="1">
                <a:latin typeface="Lucida Console" panose="020B0609040504020204" pitchFamily="49" charset="0"/>
              </a:rPr>
              <a:t>sal</a:t>
            </a:r>
            <a:r>
              <a:rPr lang="en-US" sz="1000" dirty="0">
                <a:latin typeface="Lucida Console" panose="020B0609040504020204" pitchFamily="49" charset="0"/>
              </a:rPr>
              <a:t>) </a:t>
            </a:r>
            <a:r>
              <a:rPr lang="en-US" sz="1000" dirty="0" err="1">
                <a:latin typeface="Lucida Console" panose="020B0609040504020204" pitchFamily="49" charset="0"/>
              </a:rPr>
              <a:t>total_salary_sum</a:t>
            </a:r>
            <a:endParaRPr lang="en-US" sz="1000" dirty="0">
              <a:latin typeface="Lucida Console" panose="020B0609040504020204" pitchFamily="49" charset="0"/>
            </a:endParaRPr>
          </a:p>
          <a:p>
            <a:r>
              <a:rPr lang="en-US" sz="1000" dirty="0">
                <a:latin typeface="Lucida Console" panose="020B0609040504020204" pitchFamily="49" charset="0"/>
              </a:rPr>
              <a:t>,      count(*) </a:t>
            </a:r>
            <a:r>
              <a:rPr lang="en-US" sz="1000" dirty="0" err="1">
                <a:latin typeface="Lucida Console" panose="020B0609040504020204" pitchFamily="49" charset="0"/>
              </a:rPr>
              <a:t>total_staff_count</a:t>
            </a:r>
            <a:endParaRPr lang="en-US" sz="1000" dirty="0">
              <a:latin typeface="Lucida Console" panose="020B0609040504020204" pitchFamily="49" charset="0"/>
            </a:endParaRPr>
          </a:p>
          <a:p>
            <a:r>
              <a:rPr lang="en-US" sz="1000" dirty="0">
                <a:latin typeface="Lucida Console" panose="020B0609040504020204" pitchFamily="49" charset="0"/>
              </a:rPr>
              <a:t>,      max(</a:t>
            </a:r>
            <a:r>
              <a:rPr lang="en-US" sz="1000" dirty="0" err="1">
                <a:latin typeface="Lucida Console" panose="020B0609040504020204" pitchFamily="49" charset="0"/>
              </a:rPr>
              <a:t>sal</a:t>
            </a:r>
            <a:r>
              <a:rPr lang="en-US" sz="1000" dirty="0">
                <a:latin typeface="Lucida Console" panose="020B0609040504020204" pitchFamily="49" charset="0"/>
              </a:rPr>
              <a:t>)  </a:t>
            </a:r>
            <a:r>
              <a:rPr lang="en-US" sz="1000" dirty="0" err="1">
                <a:latin typeface="Lucida Console" panose="020B0609040504020204" pitchFamily="49" charset="0"/>
              </a:rPr>
              <a:t>max_sal</a:t>
            </a:r>
            <a:endParaRPr lang="en-US" sz="1000" dirty="0">
              <a:latin typeface="Lucida Console" panose="020B0609040504020204" pitchFamily="49" charset="0"/>
            </a:endParaRPr>
          </a:p>
          <a:p>
            <a:r>
              <a:rPr lang="en-US" sz="1000" dirty="0">
                <a:latin typeface="Lucida Console" panose="020B0609040504020204" pitchFamily="49" charset="0"/>
              </a:rPr>
              <a:t>,      min(</a:t>
            </a:r>
            <a:r>
              <a:rPr lang="en-US" sz="1000" dirty="0" err="1">
                <a:latin typeface="Lucida Console" panose="020B0609040504020204" pitchFamily="49" charset="0"/>
              </a:rPr>
              <a:t>startdate</a:t>
            </a:r>
            <a:r>
              <a:rPr lang="en-US" sz="1000" dirty="0">
                <a:latin typeface="Lucida Console" panose="020B0609040504020204" pitchFamily="49" charset="0"/>
              </a:rPr>
              <a:t>) </a:t>
            </a:r>
            <a:r>
              <a:rPr lang="en-US" sz="1000" dirty="0" err="1">
                <a:latin typeface="Lucida Console" panose="020B0609040504020204" pitchFamily="49" charset="0"/>
              </a:rPr>
              <a:t>min_startdate</a:t>
            </a:r>
            <a:endParaRPr lang="en-US" sz="1000" dirty="0">
              <a:latin typeface="Lucida Console" panose="020B0609040504020204" pitchFamily="49" charset="0"/>
            </a:endParaRPr>
          </a:p>
          <a:p>
            <a:r>
              <a:rPr lang="en-US" sz="1000" dirty="0">
                <a:latin typeface="Lucida Console" panose="020B0609040504020204" pitchFamily="49" charset="0"/>
              </a:rPr>
              <a:t>from   </a:t>
            </a:r>
            <a:r>
              <a:rPr lang="en-US" sz="1000" dirty="0" err="1">
                <a:latin typeface="Lucida Console" panose="020B0609040504020204" pitchFamily="49" charset="0"/>
              </a:rPr>
              <a:t>emp</a:t>
            </a:r>
            <a:endParaRPr lang="en-US" sz="1000" dirty="0">
              <a:latin typeface="Lucida Console" panose="020B0609040504020204" pitchFamily="49" charset="0"/>
            </a:endParaRPr>
          </a:p>
          <a:p>
            <a:r>
              <a:rPr lang="en-US" sz="1000" dirty="0">
                <a:latin typeface="Lucida Console" panose="020B0609040504020204" pitchFamily="49" charset="0"/>
              </a:rPr>
              <a:t>having count(*) &gt; 1</a:t>
            </a:r>
          </a:p>
          <a:p>
            <a:r>
              <a:rPr lang="en-US" sz="1000" dirty="0">
                <a:latin typeface="Lucida Console" panose="020B0609040504020204" pitchFamily="49" charset="0"/>
              </a:rPr>
              <a:t>group</a:t>
            </a:r>
          </a:p>
          <a:p>
            <a:r>
              <a:rPr lang="en-US" sz="1000" dirty="0">
                <a:latin typeface="Lucida Console" panose="020B0609040504020204" pitchFamily="49" charset="0"/>
              </a:rPr>
              <a:t>by     </a:t>
            </a:r>
            <a:r>
              <a:rPr lang="en-US" sz="1000" dirty="0" err="1">
                <a:latin typeface="Lucida Console" panose="020B0609040504020204" pitchFamily="49" charset="0"/>
              </a:rPr>
              <a:t>deptno</a:t>
            </a:r>
            <a:endParaRPr lang="en-US" sz="1000" dirty="0">
              <a:latin typeface="Lucida Console" panose="020B0609040504020204" pitchFamily="49" charset="0"/>
            </a:endParaRPr>
          </a:p>
          <a:p>
            <a:r>
              <a:rPr lang="en-US" sz="1000" dirty="0">
                <a:latin typeface="Lucida Console" panose="020B0609040504020204" pitchFamily="49" charset="0"/>
              </a:rPr>
              <a:t>,      extract (year from </a:t>
            </a:r>
            <a:r>
              <a:rPr lang="en-US" sz="1000" dirty="0" err="1">
                <a:latin typeface="Lucida Console" panose="020B0609040504020204" pitchFamily="49" charset="0"/>
              </a:rPr>
              <a:t>startdate</a:t>
            </a:r>
            <a:r>
              <a:rPr lang="en-US" sz="1000" dirty="0">
                <a:latin typeface="Lucida Console" panose="020B0609040504020204" pitchFamily="49" charset="0"/>
              </a:rPr>
              <a:t>)</a:t>
            </a:r>
          </a:p>
        </p:txBody>
      </p:sp>
      <p:sp>
        <p:nvSpPr>
          <p:cNvPr id="10" name="TextBox 9"/>
          <p:cNvSpPr txBox="1"/>
          <p:nvPr/>
        </p:nvSpPr>
        <p:spPr>
          <a:xfrm>
            <a:off x="267883" y="910879"/>
            <a:ext cx="4113627" cy="3970318"/>
          </a:xfrm>
          <a:prstGeom prst="rect">
            <a:avLst/>
          </a:prstGeom>
          <a:noFill/>
        </p:spPr>
        <p:txBody>
          <a:bodyPr wrap="none" rtlCol="0">
            <a:spAutoFit/>
          </a:bodyPr>
          <a:lstStyle/>
          <a:p>
            <a:r>
              <a:rPr lang="nl-NL" sz="900" dirty="0">
                <a:latin typeface="Lucida Console" panose="020B0609040504020204" pitchFamily="49" charset="0"/>
              </a:rPr>
              <a:t>{ "</a:t>
            </a:r>
            <a:r>
              <a:rPr lang="nl-NL" sz="900" dirty="0" err="1">
                <a:latin typeface="Lucida Console" panose="020B0609040504020204" pitchFamily="49" charset="0"/>
              </a:rPr>
              <a:t>size</a:t>
            </a:r>
            <a:r>
              <a:rPr lang="nl-NL" sz="900" dirty="0">
                <a:latin typeface="Lucida Console" panose="020B0609040504020204" pitchFamily="49" charset="0"/>
              </a:rPr>
              <a:t>": 0</a:t>
            </a:r>
            <a:r>
              <a:rPr lang="nl-NL" sz="900" dirty="0">
                <a:latin typeface="Lucida Console" panose="020B0609040504020204" pitchFamily="49" charset="0"/>
              </a:rPr>
              <a:t>,</a:t>
            </a:r>
          </a:p>
          <a:p>
            <a:r>
              <a:rPr lang="nl-NL" sz="900" dirty="0">
                <a:latin typeface="Lucida Console" panose="020B0609040504020204" pitchFamily="49" charset="0"/>
              </a:rPr>
              <a:t> "</a:t>
            </a:r>
            <a:r>
              <a:rPr lang="nl-NL" sz="900" dirty="0" err="1">
                <a:latin typeface="Lucida Console" panose="020B0609040504020204" pitchFamily="49" charset="0"/>
              </a:rPr>
              <a:t>aggs</a:t>
            </a:r>
            <a:r>
              <a:rPr lang="nl-NL" sz="900" dirty="0">
                <a:latin typeface="Lucida Console" panose="020B0609040504020204" pitchFamily="49" charset="0"/>
              </a:rPr>
              <a:t>": </a:t>
            </a:r>
            <a:r>
              <a:rPr lang="nl-NL" sz="900" dirty="0">
                <a:latin typeface="Lucida Console" panose="020B0609040504020204" pitchFamily="49" charset="0"/>
              </a:rPr>
              <a:t>{ </a:t>
            </a:r>
            <a:endParaRPr lang="nl-NL" sz="900" dirty="0">
              <a:latin typeface="Lucida Console" panose="020B0609040504020204" pitchFamily="49" charset="0"/>
            </a:endParaRPr>
          </a:p>
          <a:p>
            <a:r>
              <a:rPr lang="nl-NL" sz="900" dirty="0">
                <a:latin typeface="Lucida Console" panose="020B0609040504020204" pitchFamily="49" charset="0"/>
              </a:rPr>
              <a:t>   "</a:t>
            </a:r>
            <a:r>
              <a:rPr lang="nl-NL" sz="900" dirty="0" err="1">
                <a:latin typeface="Lucida Console" panose="020B0609040504020204" pitchFamily="49" charset="0"/>
              </a:rPr>
              <a:t>by_department</a:t>
            </a:r>
            <a:r>
              <a:rPr lang="nl-NL" sz="900" dirty="0">
                <a:latin typeface="Lucida Console" panose="020B0609040504020204" pitchFamily="49" charset="0"/>
              </a:rPr>
              <a:t>": </a:t>
            </a:r>
            <a:r>
              <a:rPr lang="nl-NL" sz="900" dirty="0">
                <a:latin typeface="Lucida Console" panose="020B0609040504020204" pitchFamily="49" charset="0"/>
              </a:rPr>
              <a:t>{</a:t>
            </a:r>
          </a:p>
          <a:p>
            <a:r>
              <a:rPr lang="nl-NL" sz="900" dirty="0">
                <a:latin typeface="Lucida Console" panose="020B0609040504020204" pitchFamily="49" charset="0"/>
              </a:rPr>
              <a:t>     "</a:t>
            </a:r>
            <a:r>
              <a:rPr lang="nl-NL" sz="900" dirty="0" err="1">
                <a:latin typeface="Lucida Console" panose="020B0609040504020204" pitchFamily="49" charset="0"/>
              </a:rPr>
              <a:t>terms</a:t>
            </a:r>
            <a:r>
              <a:rPr lang="nl-NL" sz="900" dirty="0">
                <a:latin typeface="Lucida Console" panose="020B0609040504020204" pitchFamily="49" charset="0"/>
              </a:rPr>
              <a:t>": { "</a:t>
            </a:r>
            <a:r>
              <a:rPr lang="nl-NL" sz="900" dirty="0">
                <a:latin typeface="Lucida Console" panose="020B0609040504020204" pitchFamily="49" charset="0"/>
              </a:rPr>
              <a:t>field": "</a:t>
            </a:r>
            <a:r>
              <a:rPr lang="nl-NL" sz="900" dirty="0">
                <a:latin typeface="Lucida Console" panose="020B0609040504020204" pitchFamily="49" charset="0"/>
              </a:rPr>
              <a:t>DEPTNO“ },</a:t>
            </a:r>
            <a:endParaRPr lang="nl-NL" sz="900" dirty="0">
              <a:latin typeface="Lucida Console" panose="020B0609040504020204" pitchFamily="49" charset="0"/>
            </a:endParaRPr>
          </a:p>
          <a:p>
            <a:r>
              <a:rPr lang="nl-NL" sz="900" dirty="0">
                <a:latin typeface="Lucida Console" panose="020B0609040504020204" pitchFamily="49" charset="0"/>
              </a:rPr>
              <a:t>     </a:t>
            </a:r>
            <a:r>
              <a:rPr lang="nl-NL" sz="900" dirty="0">
                <a:latin typeface="Lucida Console" panose="020B0609040504020204" pitchFamily="49" charset="0"/>
              </a:rPr>
              <a:t>"</a:t>
            </a:r>
            <a:r>
              <a:rPr lang="nl-NL" sz="900" dirty="0" err="1">
                <a:latin typeface="Lucida Console" panose="020B0609040504020204" pitchFamily="49" charset="0"/>
              </a:rPr>
              <a:t>aggs</a:t>
            </a:r>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a:latin typeface="Lucida Console" panose="020B0609040504020204" pitchFamily="49" charset="0"/>
              </a:rPr>
              <a:t>"</a:t>
            </a:r>
            <a:r>
              <a:rPr lang="nl-NL" sz="900" dirty="0" err="1">
                <a:latin typeface="Lucida Console" panose="020B0609040504020204" pitchFamily="49" charset="0"/>
              </a:rPr>
              <a:t>by_department_job</a:t>
            </a:r>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a:latin typeface="Lucida Console" panose="020B0609040504020204" pitchFamily="49" charset="0"/>
              </a:rPr>
              <a:t>"</a:t>
            </a:r>
            <a:r>
              <a:rPr lang="nl-NL" sz="900" dirty="0" err="1">
                <a:latin typeface="Lucida Console" panose="020B0609040504020204" pitchFamily="49" charset="0"/>
              </a:rPr>
              <a:t>terms</a:t>
            </a:r>
            <a:r>
              <a:rPr lang="nl-NL" sz="900" dirty="0">
                <a:latin typeface="Lucida Console" panose="020B0609040504020204" pitchFamily="49" charset="0"/>
              </a:rPr>
              <a:t>": </a:t>
            </a:r>
            <a:r>
              <a:rPr lang="nl-NL" sz="900" dirty="0">
                <a:latin typeface="Lucida Console" panose="020B0609040504020204" pitchFamily="49" charset="0"/>
              </a:rPr>
              <a:t>{ "</a:t>
            </a:r>
            <a:r>
              <a:rPr lang="nl-NL" sz="900" dirty="0">
                <a:latin typeface="Lucida Console" panose="020B0609040504020204" pitchFamily="49" charset="0"/>
              </a:rPr>
              <a:t>script": {</a:t>
            </a:r>
          </a:p>
          <a:p>
            <a:r>
              <a:rPr lang="nl-NL" sz="900" dirty="0">
                <a:latin typeface="Lucida Console" panose="020B0609040504020204" pitchFamily="49" charset="0"/>
              </a:rPr>
              <a:t>             </a:t>
            </a:r>
            <a:r>
              <a:rPr lang="nl-NL" sz="900" dirty="0">
                <a:latin typeface="Lucida Console" panose="020B0609040504020204" pitchFamily="49" charset="0"/>
              </a:rPr>
              <a:t>"</a:t>
            </a:r>
            <a:r>
              <a:rPr lang="nl-NL" sz="900" dirty="0">
                <a:latin typeface="Lucida Console" panose="020B0609040504020204" pitchFamily="49" charset="0"/>
              </a:rPr>
              <a:t>source": "long </a:t>
            </a:r>
            <a:r>
              <a:rPr lang="nl-NL" sz="900" dirty="0" err="1">
                <a:latin typeface="Lucida Console" panose="020B0609040504020204" pitchFamily="49" charset="0"/>
              </a:rPr>
              <a:t>year</a:t>
            </a:r>
            <a:r>
              <a:rPr lang="nl-NL" sz="900" dirty="0">
                <a:latin typeface="Lucida Console" panose="020B0609040504020204" pitchFamily="49" charset="0"/>
              </a:rPr>
              <a:t> = </a:t>
            </a:r>
            <a:r>
              <a:rPr lang="nl-NL" sz="900" dirty="0">
                <a:latin typeface="Lucida Console" panose="020B0609040504020204" pitchFamily="49" charset="0"/>
              </a:rPr>
              <a:t/>
            </a:r>
            <a:br>
              <a:rPr lang="nl-NL" sz="900" dirty="0">
                <a:latin typeface="Lucida Console" panose="020B0609040504020204" pitchFamily="49" charset="0"/>
              </a:rPr>
            </a:br>
            <a:r>
              <a:rPr lang="nl-NL" sz="900" dirty="0">
                <a:latin typeface="Lucida Console" panose="020B0609040504020204" pitchFamily="49" charset="0"/>
              </a:rPr>
              <a:t>                        </a:t>
            </a:r>
            <a:r>
              <a:rPr lang="nl-NL" sz="900" dirty="0" err="1">
                <a:latin typeface="Lucida Console" panose="020B0609040504020204" pitchFamily="49" charset="0"/>
              </a:rPr>
              <a:t>doc</a:t>
            </a:r>
            <a:r>
              <a:rPr lang="nl-NL" sz="900" dirty="0">
                <a:latin typeface="Lucida Console" panose="020B0609040504020204" pitchFamily="49" charset="0"/>
              </a:rPr>
              <a:t>['startdate'].</a:t>
            </a:r>
            <a:r>
              <a:rPr lang="nl-NL" sz="900" dirty="0" err="1">
                <a:latin typeface="Lucida Console" panose="020B0609040504020204" pitchFamily="49" charset="0"/>
              </a:rPr>
              <a:t>date.year</a:t>
            </a:r>
            <a:r>
              <a:rPr lang="nl-NL" sz="900" dirty="0">
                <a:latin typeface="Lucida Console" panose="020B0609040504020204" pitchFamily="49" charset="0"/>
              </a:rPr>
              <a:t>; </a:t>
            </a:r>
            <a:endParaRPr lang="nl-NL" sz="900" dirty="0">
              <a:latin typeface="Lucida Console" panose="020B0609040504020204" pitchFamily="49" charset="0"/>
            </a:endParaRPr>
          </a:p>
          <a:p>
            <a:r>
              <a:rPr lang="nl-NL" sz="900" dirty="0">
                <a:latin typeface="Lucida Console" panose="020B0609040504020204" pitchFamily="49" charset="0"/>
              </a:rPr>
              <a:t> </a:t>
            </a:r>
            <a:r>
              <a:rPr lang="nl-NL" sz="900" dirty="0">
                <a:latin typeface="Lucida Console" panose="020B0609040504020204" pitchFamily="49" charset="0"/>
              </a:rPr>
              <a:t>                       return </a:t>
            </a:r>
            <a:r>
              <a:rPr lang="nl-NL" sz="900" dirty="0" err="1">
                <a:latin typeface="Lucida Console" panose="020B0609040504020204" pitchFamily="49" charset="0"/>
              </a:rPr>
              <a:t>year</a:t>
            </a:r>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a:latin typeface="Lucida Console" panose="020B0609040504020204" pitchFamily="49" charset="0"/>
              </a:rPr>
              <a:t> "</a:t>
            </a:r>
            <a:r>
              <a:rPr lang="nl-NL" sz="900" dirty="0">
                <a:latin typeface="Lucida Console" panose="020B0609040504020204" pitchFamily="49" charset="0"/>
              </a:rPr>
              <a:t>lang": "</a:t>
            </a:r>
            <a:r>
              <a:rPr lang="nl-NL" sz="900" dirty="0" err="1">
                <a:latin typeface="Lucida Console" panose="020B0609040504020204" pitchFamily="49" charset="0"/>
              </a:rPr>
              <a:t>painless</a:t>
            </a:r>
            <a:r>
              <a:rPr lang="nl-NL" sz="900" dirty="0">
                <a:latin typeface="Lucida Console" panose="020B0609040504020204" pitchFamily="49" charset="0"/>
              </a:rPr>
              <a:t>"</a:t>
            </a:r>
          </a:p>
          <a:p>
            <a:r>
              <a:rPr lang="nl-NL" sz="900" dirty="0">
                <a:latin typeface="Lucida Console" panose="020B0609040504020204" pitchFamily="49" charset="0"/>
              </a:rPr>
              <a:t>         </a:t>
            </a:r>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err="1">
                <a:latin typeface="Lucida Console" panose="020B0609040504020204" pitchFamily="49" charset="0"/>
              </a:rPr>
              <a:t>min_doc_count</a:t>
            </a:r>
            <a:r>
              <a:rPr lang="nl-NL" sz="900" dirty="0">
                <a:latin typeface="Lucida Console" panose="020B0609040504020204" pitchFamily="49" charset="0"/>
              </a:rPr>
              <a:t>": 6</a:t>
            </a:r>
          </a:p>
          <a:p>
            <a:r>
              <a:rPr lang="nl-NL" sz="900" dirty="0">
                <a:latin typeface="Lucida Console" panose="020B0609040504020204" pitchFamily="49" charset="0"/>
              </a:rPr>
              <a:t>         }, </a:t>
            </a:r>
          </a:p>
          <a:p>
            <a:r>
              <a:rPr lang="nl-NL" sz="900" dirty="0">
                <a:latin typeface="Lucida Console" panose="020B0609040504020204" pitchFamily="49" charset="0"/>
              </a:rPr>
              <a:t> </a:t>
            </a:r>
            <a:r>
              <a:rPr lang="nl-NL" sz="900" dirty="0">
                <a:latin typeface="Lucida Console" panose="020B0609040504020204" pitchFamily="49" charset="0"/>
              </a:rPr>
              <a:t>        "</a:t>
            </a:r>
            <a:r>
              <a:rPr lang="nl-NL" sz="900" dirty="0" err="1">
                <a:latin typeface="Lucida Console" panose="020B0609040504020204" pitchFamily="49" charset="0"/>
              </a:rPr>
              <a:t>aggs</a:t>
            </a:r>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a:latin typeface="Lucida Console" panose="020B0609040504020204" pitchFamily="49" charset="0"/>
              </a:rPr>
              <a:t>       "</a:t>
            </a:r>
            <a:r>
              <a:rPr lang="nl-NL" sz="900" dirty="0" err="1">
                <a:latin typeface="Lucida Console" panose="020B0609040504020204" pitchFamily="49" charset="0"/>
              </a:rPr>
              <a:t>total_salary_sum</a:t>
            </a:r>
            <a:r>
              <a:rPr lang="nl-NL" sz="900" dirty="0">
                <a:latin typeface="Lucida Console" panose="020B0609040504020204" pitchFamily="49" charset="0"/>
              </a:rPr>
              <a:t>": </a:t>
            </a:r>
            <a:r>
              <a:rPr lang="nl-NL" sz="900" dirty="0">
                <a:latin typeface="Lucida Console" panose="020B0609040504020204" pitchFamily="49" charset="0"/>
              </a:rPr>
              <a:t>{ "</a:t>
            </a:r>
            <a:r>
              <a:rPr lang="nl-NL" sz="900" dirty="0" err="1">
                <a:latin typeface="Lucida Console" panose="020B0609040504020204" pitchFamily="49" charset="0"/>
              </a:rPr>
              <a:t>sum</a:t>
            </a:r>
            <a:r>
              <a:rPr lang="nl-NL" sz="900" dirty="0">
                <a:latin typeface="Lucida Console" panose="020B0609040504020204" pitchFamily="49" charset="0"/>
              </a:rPr>
              <a:t>": </a:t>
            </a:r>
            <a:r>
              <a:rPr lang="nl-NL" sz="900" dirty="0" smtClean="0">
                <a:latin typeface="Lucida Console" panose="020B0609040504020204" pitchFamily="49" charset="0"/>
              </a:rPr>
              <a:t>{"</a:t>
            </a:r>
            <a:r>
              <a:rPr lang="nl-NL" sz="900" dirty="0">
                <a:latin typeface="Lucida Console" panose="020B0609040504020204" pitchFamily="49" charset="0"/>
              </a:rPr>
              <a:t>field": "</a:t>
            </a:r>
            <a:r>
              <a:rPr lang="nl-NL" sz="900" dirty="0">
                <a:latin typeface="Lucida Console" panose="020B0609040504020204" pitchFamily="49" charset="0"/>
              </a:rPr>
              <a:t>SAL" }</a:t>
            </a:r>
            <a:endParaRPr lang="nl-NL" sz="900" dirty="0">
              <a:latin typeface="Lucida Console" panose="020B0609040504020204" pitchFamily="49" charset="0"/>
            </a:endParaRPr>
          </a:p>
          <a:p>
            <a:r>
              <a:rPr lang="nl-NL" sz="900" dirty="0">
                <a:latin typeface="Lucida Console" panose="020B0609040504020204" pitchFamily="49" charset="0"/>
              </a:rPr>
              <a:t>                               },</a:t>
            </a:r>
            <a:endParaRPr lang="nl-NL" sz="900" dirty="0">
              <a:latin typeface="Lucida Console" panose="020B0609040504020204" pitchFamily="49" charset="0"/>
            </a:endParaRPr>
          </a:p>
          <a:p>
            <a:r>
              <a:rPr lang="nl-NL" sz="900" dirty="0">
                <a:latin typeface="Lucida Console" panose="020B0609040504020204" pitchFamily="49" charset="0"/>
              </a:rPr>
              <a:t>           "</a:t>
            </a:r>
            <a:r>
              <a:rPr lang="nl-NL" sz="900" dirty="0" err="1">
                <a:latin typeface="Lucida Console" panose="020B0609040504020204" pitchFamily="49" charset="0"/>
              </a:rPr>
              <a:t>total_staff_count</a:t>
            </a:r>
            <a:r>
              <a:rPr lang="nl-NL" sz="900" dirty="0">
                <a:latin typeface="Lucida Console" panose="020B0609040504020204" pitchFamily="49" charset="0"/>
              </a:rPr>
              <a:t>": </a:t>
            </a:r>
            <a:r>
              <a:rPr lang="nl-NL" sz="900" dirty="0">
                <a:latin typeface="Lucida Console" panose="020B0609040504020204" pitchFamily="49" charset="0"/>
              </a:rPr>
              <a:t>{"</a:t>
            </a:r>
            <a:r>
              <a:rPr lang="nl-NL" sz="900" dirty="0" err="1">
                <a:latin typeface="Lucida Console" panose="020B0609040504020204" pitchFamily="49" charset="0"/>
              </a:rPr>
              <a:t>value_count</a:t>
            </a:r>
            <a:r>
              <a:rPr lang="nl-NL" sz="900" dirty="0">
                <a:latin typeface="Lucida Console" panose="020B0609040504020204" pitchFamily="49" charset="0"/>
              </a:rPr>
              <a:t>": {</a:t>
            </a:r>
          </a:p>
          <a:p>
            <a:r>
              <a:rPr lang="nl-NL" sz="900" dirty="0">
                <a:latin typeface="Lucida Console" panose="020B0609040504020204" pitchFamily="49" charset="0"/>
              </a:rPr>
              <a:t>                                   "</a:t>
            </a:r>
            <a:r>
              <a:rPr lang="nl-NL" sz="900" dirty="0">
                <a:latin typeface="Lucida Console" panose="020B0609040504020204" pitchFamily="49" charset="0"/>
              </a:rPr>
              <a:t>field": "</a:t>
            </a:r>
            <a:r>
              <a:rPr lang="nl-NL" sz="900" dirty="0">
                <a:latin typeface="Lucida Console" panose="020B0609040504020204" pitchFamily="49" charset="0"/>
              </a:rPr>
              <a:t>EMPNO" } </a:t>
            </a:r>
            <a:endParaRPr lang="nl-NL" sz="900" dirty="0">
              <a:latin typeface="Lucida Console" panose="020B0609040504020204" pitchFamily="49" charset="0"/>
            </a:endParaRPr>
          </a:p>
          <a:p>
            <a:r>
              <a:rPr lang="nl-NL" sz="900" dirty="0">
                <a:latin typeface="Lucida Console" panose="020B0609040504020204" pitchFamily="49" charset="0"/>
              </a:rPr>
              <a:t>                                },</a:t>
            </a:r>
            <a:endParaRPr lang="nl-NL" sz="900" dirty="0">
              <a:latin typeface="Lucida Console" panose="020B0609040504020204" pitchFamily="49" charset="0"/>
            </a:endParaRPr>
          </a:p>
          <a:p>
            <a:r>
              <a:rPr lang="nl-NL" sz="900" dirty="0">
                <a:latin typeface="Lucida Console" panose="020B0609040504020204" pitchFamily="49" charset="0"/>
              </a:rPr>
              <a:t>           "</a:t>
            </a:r>
            <a:r>
              <a:rPr lang="nl-NL" sz="900" dirty="0" err="1">
                <a:latin typeface="Lucida Console" panose="020B0609040504020204" pitchFamily="49" charset="0"/>
              </a:rPr>
              <a:t>max_sal</a:t>
            </a:r>
            <a:r>
              <a:rPr lang="nl-NL" sz="900" dirty="0">
                <a:latin typeface="Lucida Console" panose="020B0609040504020204" pitchFamily="49" charset="0"/>
              </a:rPr>
              <a:t>": </a:t>
            </a:r>
            <a:r>
              <a:rPr lang="nl-NL" sz="900" dirty="0">
                <a:latin typeface="Lucida Console" panose="020B0609040504020204" pitchFamily="49" charset="0"/>
              </a:rPr>
              <a:t>{ "</a:t>
            </a:r>
            <a:r>
              <a:rPr lang="nl-NL" sz="900" dirty="0">
                <a:latin typeface="Lucida Console" panose="020B0609040504020204" pitchFamily="49" charset="0"/>
              </a:rPr>
              <a:t>max": </a:t>
            </a:r>
            <a:r>
              <a:rPr lang="nl-NL" sz="900" dirty="0">
                <a:latin typeface="Lucida Console" panose="020B0609040504020204" pitchFamily="49" charset="0"/>
              </a:rPr>
              <a:t>{"</a:t>
            </a:r>
            <a:r>
              <a:rPr lang="nl-NL" sz="900" dirty="0">
                <a:latin typeface="Lucida Console" panose="020B0609040504020204" pitchFamily="49" charset="0"/>
              </a:rPr>
              <a:t>field": "SAL</a:t>
            </a:r>
            <a:r>
              <a:rPr lang="nl-NL" sz="900" dirty="0">
                <a:latin typeface="Lucida Console" panose="020B0609040504020204" pitchFamily="49" charset="0"/>
              </a:rPr>
              <a:t>"} },</a:t>
            </a:r>
            <a:endParaRPr lang="nl-NL" sz="900" dirty="0">
              <a:latin typeface="Lucida Console" panose="020B0609040504020204" pitchFamily="49" charset="0"/>
            </a:endParaRPr>
          </a:p>
          <a:p>
            <a:r>
              <a:rPr lang="nl-NL" sz="900" dirty="0">
                <a:latin typeface="Lucida Console" panose="020B0609040504020204" pitchFamily="49" charset="0"/>
              </a:rPr>
              <a:t>           "</a:t>
            </a:r>
            <a:r>
              <a:rPr lang="nl-NL" sz="900" dirty="0" err="1">
                <a:latin typeface="Lucida Console" panose="020B0609040504020204" pitchFamily="49" charset="0"/>
              </a:rPr>
              <a:t>min_startdate</a:t>
            </a:r>
            <a:r>
              <a:rPr lang="nl-NL" sz="900" dirty="0">
                <a:latin typeface="Lucida Console" panose="020B0609040504020204" pitchFamily="49" charset="0"/>
              </a:rPr>
              <a:t>": </a:t>
            </a:r>
            <a:r>
              <a:rPr lang="nl-NL" sz="900" dirty="0">
                <a:latin typeface="Lucida Console" panose="020B0609040504020204" pitchFamily="49" charset="0"/>
              </a:rPr>
              <a:t>{ "</a:t>
            </a:r>
            <a:r>
              <a:rPr lang="nl-NL" sz="900" dirty="0">
                <a:latin typeface="Lucida Console" panose="020B0609040504020204" pitchFamily="49" charset="0"/>
              </a:rPr>
              <a:t>min": {</a:t>
            </a:r>
          </a:p>
          <a:p>
            <a:r>
              <a:rPr lang="nl-NL" sz="900" dirty="0">
                <a:latin typeface="Lucida Console" panose="020B0609040504020204" pitchFamily="49" charset="0"/>
              </a:rPr>
              <a:t>                                "</a:t>
            </a:r>
            <a:r>
              <a:rPr lang="nl-NL" sz="900" dirty="0">
                <a:latin typeface="Lucida Console" panose="020B0609040504020204" pitchFamily="49" charset="0"/>
              </a:rPr>
              <a:t>field": "startdate</a:t>
            </a:r>
            <a:r>
              <a:rPr lang="nl-NL" sz="900" dirty="0">
                <a:latin typeface="Lucida Console" panose="020B0609040504020204" pitchFamily="49" charset="0"/>
              </a:rPr>
              <a:t>"}</a:t>
            </a:r>
            <a:endParaRPr lang="nl-NL" sz="900" dirty="0">
              <a:latin typeface="Lucida Console" panose="020B0609040504020204" pitchFamily="49" charset="0"/>
            </a:endParaRPr>
          </a:p>
          <a:p>
            <a:r>
              <a:rPr lang="nl-NL" sz="900" dirty="0">
                <a:latin typeface="Lucida Console" panose="020B0609040504020204" pitchFamily="49" charset="0"/>
              </a:rPr>
              <a:t>                            }</a:t>
            </a:r>
          </a:p>
          <a:p>
            <a:r>
              <a:rPr lang="en-US" sz="900" dirty="0">
                <a:latin typeface="Lucida Console" panose="020B0609040504020204" pitchFamily="49" charset="0"/>
              </a:rPr>
              <a:t> </a:t>
            </a:r>
            <a:r>
              <a:rPr lang="en-US" sz="900" dirty="0">
                <a:latin typeface="Lucida Console" panose="020B0609040504020204" pitchFamily="49" charset="0"/>
              </a:rPr>
              <a:t>        }</a:t>
            </a:r>
            <a:endParaRPr lang="nl-NL" sz="900" dirty="0">
              <a:latin typeface="Lucida Console" panose="020B0609040504020204" pitchFamily="49" charset="0"/>
            </a:endParaRPr>
          </a:p>
          <a:p>
            <a:r>
              <a:rPr lang="nl-NL" sz="900" dirty="0">
                <a:latin typeface="Lucida Console" panose="020B0609040504020204" pitchFamily="49" charset="0"/>
              </a:rPr>
              <a:t>     }</a:t>
            </a:r>
          </a:p>
          <a:p>
            <a:r>
              <a:rPr lang="en-US" sz="900" dirty="0">
                <a:latin typeface="Lucida Console" panose="020B0609040504020204" pitchFamily="49" charset="0"/>
              </a:rPr>
              <a:t> </a:t>
            </a:r>
            <a:r>
              <a:rPr lang="en-US" sz="900" dirty="0">
                <a:latin typeface="Lucida Console" panose="020B0609040504020204" pitchFamily="49" charset="0"/>
              </a:rPr>
              <a:t> }</a:t>
            </a:r>
            <a:endParaRPr lang="nl-NL" sz="900" dirty="0">
              <a:latin typeface="Lucida Console" panose="020B0609040504020204" pitchFamily="49" charset="0"/>
            </a:endParaRPr>
          </a:p>
          <a:p>
            <a:r>
              <a:rPr lang="nl-NL" sz="900" dirty="0">
                <a:latin typeface="Lucida Console" panose="020B0609040504020204" pitchFamily="49" charset="0"/>
              </a:rPr>
              <a:t>}</a:t>
            </a:r>
          </a:p>
        </p:txBody>
      </p:sp>
    </p:spTree>
    <p:extLst>
      <p:ext uri="{BB962C8B-B14F-4D97-AF65-F5344CB8AC3E}">
        <p14:creationId xmlns:p14="http://schemas.microsoft.com/office/powerpoint/2010/main" val="16141671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531" dirty="0"/>
              <a:t>All employees with their department details (when available)</a:t>
            </a:r>
            <a:endParaRPr lang="en-US" sz="2531" i="1" dirty="0"/>
          </a:p>
        </p:txBody>
      </p:sp>
      <p:sp>
        <p:nvSpPr>
          <p:cNvPr id="6" name="Rectangle 5"/>
          <p:cNvSpPr/>
          <p:nvPr/>
        </p:nvSpPr>
        <p:spPr>
          <a:xfrm>
            <a:off x="214306"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251485" cy="4039567"/>
          </a:xfrm>
          <a:prstGeom prst="rect">
            <a:avLst/>
          </a:prstGeom>
          <a:noFill/>
        </p:spPr>
        <p:txBody>
          <a:bodyPr wrap="none" rtlCol="0">
            <a:spAutoFit/>
          </a:bodyPr>
          <a:lstStyle/>
          <a:p>
            <a:r>
              <a:rPr lang="en-US" sz="900" dirty="0">
                <a:latin typeface="Lucida Console" panose="020B0609040504020204" pitchFamily="49" charset="0"/>
              </a:rPr>
              <a:t>//NO </a:t>
            </a:r>
            <a:r>
              <a:rPr lang="en-US" sz="900" dirty="0">
                <a:latin typeface="Lucida Console" panose="020B0609040504020204" pitchFamily="49" charset="0"/>
              </a:rPr>
              <a:t>JOINS</a:t>
            </a:r>
            <a:r>
              <a:rPr lang="en-US" sz="900" dirty="0">
                <a:latin typeface="Lucida Console" panose="020B0609040504020204" pitchFamily="49" charset="0"/>
              </a:rPr>
              <a:t>!!! Redundantly </a:t>
            </a:r>
            <a:r>
              <a:rPr lang="en-US" sz="900" dirty="0">
                <a:latin typeface="Lucida Console" panose="020B0609040504020204" pitchFamily="49" charset="0"/>
              </a:rPr>
              <a:t>add lookup details</a:t>
            </a:r>
          </a:p>
          <a:p>
            <a:r>
              <a:rPr lang="en-US" sz="900" dirty="0">
                <a:latin typeface="Lucida Console" panose="020B0609040504020204" pitchFamily="49" charset="0"/>
              </a:rPr>
              <a:t>PUT </a:t>
            </a:r>
            <a:r>
              <a:rPr lang="nl-NL" sz="900" dirty="0">
                <a:latin typeface="Lucida Console" panose="020B0609040504020204" pitchFamily="49" charset="0"/>
              </a:rPr>
              <a:t>{{ELASTIC_HOME}}:9200/</a:t>
            </a:r>
            <a:r>
              <a:rPr lang="nl-NL" sz="900" dirty="0" err="1">
                <a:latin typeface="Lucida Console" panose="020B0609040504020204" pitchFamily="49" charset="0"/>
              </a:rPr>
              <a:t>hrm</a:t>
            </a:r>
            <a:r>
              <a:rPr lang="nl-NL" sz="900" dirty="0">
                <a:latin typeface="Lucida Console" panose="020B0609040504020204" pitchFamily="49" charset="0"/>
              </a:rPr>
              <a:t>/_</a:t>
            </a:r>
            <a:r>
              <a:rPr lang="nl-NL" sz="900" dirty="0" err="1">
                <a:latin typeface="Lucida Console" panose="020B0609040504020204" pitchFamily="49" charset="0"/>
              </a:rPr>
              <a:t>mapping</a:t>
            </a:r>
            <a:r>
              <a:rPr lang="nl-NL" sz="900" dirty="0">
                <a:latin typeface="Lucida Console" panose="020B0609040504020204" pitchFamily="49" charset="0"/>
              </a:rPr>
              <a:t>/</a:t>
            </a:r>
            <a:r>
              <a:rPr lang="nl-NL" sz="900" dirty="0" err="1">
                <a:latin typeface="Lucida Console" panose="020B0609040504020204" pitchFamily="49" charset="0"/>
              </a:rPr>
              <a:t>doc</a:t>
            </a:r>
            <a:endParaRPr lang="nl-NL" sz="900" dirty="0">
              <a:latin typeface="Lucida Console" panose="020B0609040504020204" pitchFamily="49" charset="0"/>
            </a:endParaRPr>
          </a:p>
          <a:p>
            <a:r>
              <a:rPr lang="en-US" sz="900" dirty="0">
                <a:latin typeface="Lucida Console" panose="020B0609040504020204" pitchFamily="49" charset="0"/>
              </a:rPr>
              <a:t>{ "</a:t>
            </a:r>
            <a:r>
              <a:rPr lang="en-US" sz="900" dirty="0">
                <a:latin typeface="Lucida Console" panose="020B0609040504020204" pitchFamily="49" charset="0"/>
              </a:rPr>
              <a:t>properties": {</a:t>
            </a:r>
          </a:p>
          <a:p>
            <a:r>
              <a:rPr lang="en-US" sz="900" dirty="0">
                <a:latin typeface="Lucida Console" panose="020B0609040504020204" pitchFamily="49" charset="0"/>
              </a:rPr>
              <a:t>        "department": {</a:t>
            </a:r>
          </a:p>
          <a:p>
            <a:r>
              <a:rPr lang="en-US" sz="900" dirty="0">
                <a:latin typeface="Lucida Console" panose="020B0609040504020204" pitchFamily="49" charset="0"/>
              </a:rPr>
              <a:t>            "properties": {</a:t>
            </a:r>
          </a:p>
          <a:p>
            <a:r>
              <a:rPr lang="en-US" sz="900" dirty="0">
                <a:latin typeface="Lucida Console" panose="020B0609040504020204" pitchFamily="49" charset="0"/>
              </a:rPr>
              <a:t>                "DNAME": {</a:t>
            </a:r>
          </a:p>
          <a:p>
            <a:r>
              <a:rPr lang="en-US" sz="900" dirty="0">
                <a:latin typeface="Lucida Console" panose="020B0609040504020204" pitchFamily="49" charset="0"/>
              </a:rPr>
              <a:t>                    "type": "keyword"</a:t>
            </a:r>
          </a:p>
          <a:p>
            <a:r>
              <a:rPr lang="en-US" sz="900" dirty="0">
                <a:latin typeface="Lucida Console" panose="020B0609040504020204" pitchFamily="49" charset="0"/>
              </a:rPr>
              <a:t>                },</a:t>
            </a:r>
          </a:p>
          <a:p>
            <a:r>
              <a:rPr lang="en-US" sz="900" dirty="0">
                <a:latin typeface="Lucida Console" panose="020B0609040504020204" pitchFamily="49" charset="0"/>
              </a:rPr>
              <a:t>                "LOC": {</a:t>
            </a:r>
          </a:p>
          <a:p>
            <a:r>
              <a:rPr lang="en-US" sz="900" dirty="0">
                <a:latin typeface="Lucida Console" panose="020B0609040504020204" pitchFamily="49" charset="0"/>
              </a:rPr>
              <a:t>                    "type": "keyword"</a:t>
            </a:r>
          </a:p>
          <a:p>
            <a:r>
              <a:rPr lang="en-US" sz="900" dirty="0">
                <a:latin typeface="Lucida Console" panose="020B0609040504020204" pitchFamily="49" charset="0"/>
              </a:rPr>
              <a:t>                }</a:t>
            </a:r>
          </a:p>
          <a:p>
            <a:r>
              <a:rPr lang="en-US" sz="900" dirty="0">
                <a:latin typeface="Lucida Console" panose="020B0609040504020204" pitchFamily="49" charset="0"/>
              </a:rPr>
              <a:t>            </a:t>
            </a:r>
            <a:r>
              <a:rPr lang="en-US" sz="900" dirty="0">
                <a:latin typeface="Lucida Console" panose="020B0609040504020204" pitchFamily="49" charset="0"/>
              </a:rPr>
              <a:t>}  }  } }</a:t>
            </a:r>
            <a:endParaRPr lang="en-US" sz="900" dirty="0">
              <a:latin typeface="Lucida Console" panose="020B0609040504020204" pitchFamily="49" charset="0"/>
            </a:endParaRPr>
          </a:p>
          <a:p>
            <a:r>
              <a:rPr lang="en-US" sz="900" dirty="0">
                <a:latin typeface="Lucida Console" panose="020B0609040504020204" pitchFamily="49" charset="0"/>
              </a:rPr>
              <a:t>POST </a:t>
            </a:r>
            <a:r>
              <a:rPr lang="nl-NL" sz="900" dirty="0">
                <a:latin typeface="Lucida Console" panose="020B0609040504020204" pitchFamily="49" charset="0"/>
              </a:rPr>
              <a:t>{{ELASTIC_HOME}}:9200/</a:t>
            </a:r>
            <a:r>
              <a:rPr lang="nl-NL" sz="900" dirty="0" err="1">
                <a:latin typeface="Lucida Console" panose="020B0609040504020204" pitchFamily="49" charset="0"/>
              </a:rPr>
              <a:t>hrm</a:t>
            </a:r>
            <a:r>
              <a:rPr lang="nl-NL" sz="900" dirty="0">
                <a:latin typeface="Lucida Console" panose="020B0609040504020204" pitchFamily="49" charset="0"/>
              </a:rPr>
              <a:t>/</a:t>
            </a:r>
            <a:r>
              <a:rPr lang="nl-NL" sz="900" dirty="0" err="1">
                <a:latin typeface="Lucida Console" panose="020B0609040504020204" pitchFamily="49" charset="0"/>
              </a:rPr>
              <a:t>doc</a:t>
            </a:r>
            <a:r>
              <a:rPr lang="nl-NL" sz="900" dirty="0">
                <a:latin typeface="Lucida Console" panose="020B0609040504020204" pitchFamily="49" charset="0"/>
              </a:rPr>
              <a:t>/_</a:t>
            </a:r>
            <a:r>
              <a:rPr lang="nl-NL" sz="900" dirty="0" err="1">
                <a:latin typeface="Lucida Console" panose="020B0609040504020204" pitchFamily="49" charset="0"/>
              </a:rPr>
              <a:t>update_by_query</a:t>
            </a:r>
            <a:endParaRPr lang="en-US" sz="900" dirty="0">
              <a:latin typeface="Lucida Console" panose="020B0609040504020204" pitchFamily="49" charset="0"/>
            </a:endParaRPr>
          </a:p>
          <a:p>
            <a:r>
              <a:rPr lang="en-US" sz="900" dirty="0">
                <a:latin typeface="Lucida Console" panose="020B0609040504020204" pitchFamily="49" charset="0"/>
              </a:rPr>
              <a:t>{</a:t>
            </a:r>
          </a:p>
          <a:p>
            <a:r>
              <a:rPr lang="en-US" sz="900" dirty="0">
                <a:latin typeface="Lucida Console" panose="020B0609040504020204" pitchFamily="49" charset="0"/>
              </a:rPr>
              <a:t>  "script": {</a:t>
            </a:r>
          </a:p>
          <a:p>
            <a:r>
              <a:rPr lang="en-US" sz="900" dirty="0">
                <a:latin typeface="Lucida Console" panose="020B0609040504020204" pitchFamily="49" charset="0"/>
              </a:rPr>
              <a:t>    "source": "Map m = new </a:t>
            </a:r>
            <a:r>
              <a:rPr lang="en-US" sz="900" dirty="0" err="1">
                <a:latin typeface="Lucida Console" panose="020B0609040504020204" pitchFamily="49" charset="0"/>
              </a:rPr>
              <a:t>HashMap</a:t>
            </a:r>
            <a:r>
              <a:rPr lang="en-US" sz="900" dirty="0">
                <a:latin typeface="Lucida Console" panose="020B0609040504020204" pitchFamily="49" charset="0"/>
              </a:rPr>
              <a:t>(); </a:t>
            </a:r>
            <a:r>
              <a:rPr lang="en-US" sz="900" dirty="0">
                <a:latin typeface="Lucida Console" panose="020B0609040504020204" pitchFamily="49" charset="0"/>
              </a:rPr>
              <a:t/>
            </a:r>
            <a:br>
              <a:rPr lang="en-US" sz="900" dirty="0">
                <a:latin typeface="Lucida Console" panose="020B0609040504020204" pitchFamily="49" charset="0"/>
              </a:rPr>
            </a:br>
            <a:r>
              <a:rPr lang="en-US" sz="900" dirty="0">
                <a:latin typeface="Lucida Console" panose="020B0609040504020204" pitchFamily="49" charset="0"/>
              </a:rPr>
              <a:t>m</a:t>
            </a:r>
            <a:r>
              <a:rPr lang="en-US" sz="900" dirty="0">
                <a:latin typeface="Lucida Console" panose="020B0609040504020204" pitchFamily="49" charset="0"/>
              </a:rPr>
              <a:t>['LOC'] = (</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==10?'NEW YORK</a:t>
            </a:r>
            <a:r>
              <a:rPr lang="en-US" sz="900" dirty="0">
                <a:latin typeface="Lucida Console" panose="020B0609040504020204" pitchFamily="49" charset="0"/>
              </a:rPr>
              <a:t>':</a:t>
            </a:r>
            <a:br>
              <a:rPr lang="en-US" sz="900" dirty="0">
                <a:latin typeface="Lucida Console" panose="020B0609040504020204" pitchFamily="49" charset="0"/>
              </a:rPr>
            </a:br>
            <a:r>
              <a:rPr lang="en-US" sz="900" dirty="0">
                <a:latin typeface="Lucida Console" panose="020B0609040504020204" pitchFamily="49" charset="0"/>
              </a:rPr>
              <a:t>(</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==20?'DALLAS':(</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==30</a:t>
            </a:r>
            <a:r>
              <a:rPr lang="en-US" sz="900" dirty="0">
                <a:latin typeface="Lucida Console" panose="020B0609040504020204" pitchFamily="49" charset="0"/>
              </a:rPr>
              <a:t>?</a:t>
            </a:r>
            <a:br>
              <a:rPr lang="en-US" sz="900" dirty="0">
                <a:latin typeface="Lucida Console" panose="020B0609040504020204" pitchFamily="49" charset="0"/>
              </a:rPr>
            </a:br>
            <a:r>
              <a:rPr lang="en-US" sz="900" dirty="0">
                <a:latin typeface="Lucida Console" panose="020B0609040504020204" pitchFamily="49" charset="0"/>
              </a:rPr>
              <a:t>'CHICAGO</a:t>
            </a:r>
            <a:r>
              <a:rPr lang="en-US" sz="900" dirty="0">
                <a:latin typeface="Lucida Console" panose="020B0609040504020204" pitchFamily="49" charset="0"/>
              </a:rPr>
              <a:t>':'BOSTON')));  </a:t>
            </a:r>
            <a:r>
              <a:rPr lang="en-US" sz="900" dirty="0">
                <a:latin typeface="Lucida Console" panose="020B0609040504020204" pitchFamily="49" charset="0"/>
              </a:rPr>
              <a:t/>
            </a:r>
            <a:br>
              <a:rPr lang="en-US" sz="900" dirty="0">
                <a:latin typeface="Lucida Console" panose="020B0609040504020204" pitchFamily="49" charset="0"/>
              </a:rPr>
            </a:br>
            <a:r>
              <a:rPr lang="en-US" sz="900" dirty="0">
                <a:latin typeface="Lucida Console" panose="020B0609040504020204" pitchFamily="49" charset="0"/>
              </a:rPr>
              <a:t>m</a:t>
            </a:r>
            <a:r>
              <a:rPr lang="en-US" sz="900" dirty="0">
                <a:latin typeface="Lucida Console" panose="020B0609040504020204" pitchFamily="49" charset="0"/>
              </a:rPr>
              <a:t>['DNAME'] = (</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==10?'ACCOUNTING</a:t>
            </a:r>
            <a:r>
              <a:rPr lang="en-US" sz="900" dirty="0">
                <a:latin typeface="Lucida Console" panose="020B0609040504020204" pitchFamily="49" charset="0"/>
              </a:rPr>
              <a:t>':</a:t>
            </a:r>
            <a:br>
              <a:rPr lang="en-US" sz="900" dirty="0">
                <a:latin typeface="Lucida Console" panose="020B0609040504020204" pitchFamily="49" charset="0"/>
              </a:rPr>
            </a:br>
            <a:r>
              <a:rPr lang="en-US" sz="900" dirty="0">
                <a:latin typeface="Lucida Console" panose="020B0609040504020204" pitchFamily="49" charset="0"/>
              </a:rPr>
              <a:t>(</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==20?'RESEARCH':(</a:t>
            </a: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source.DEPTNO</a:t>
            </a:r>
            <a:r>
              <a:rPr lang="en-US" sz="900" dirty="0">
                <a:latin typeface="Lucida Console" panose="020B0609040504020204" pitchFamily="49" charset="0"/>
              </a:rPr>
              <a:t>==30</a:t>
            </a:r>
            <a:r>
              <a:rPr lang="en-US" sz="900" dirty="0">
                <a:latin typeface="Lucida Console" panose="020B0609040504020204" pitchFamily="49" charset="0"/>
              </a:rPr>
              <a:t>?</a:t>
            </a:r>
            <a:br>
              <a:rPr lang="en-US" sz="900" dirty="0">
                <a:latin typeface="Lucida Console" panose="020B0609040504020204" pitchFamily="49" charset="0"/>
              </a:rPr>
            </a:br>
            <a:r>
              <a:rPr lang="en-US" sz="900" dirty="0">
                <a:latin typeface="Lucida Console" panose="020B0609040504020204" pitchFamily="49" charset="0"/>
              </a:rPr>
              <a:t>'SALES</a:t>
            </a:r>
            <a:r>
              <a:rPr lang="en-US" sz="900" dirty="0">
                <a:latin typeface="Lucida Console" panose="020B0609040504020204" pitchFamily="49" charset="0"/>
              </a:rPr>
              <a:t>':'OPERATIONS'))); </a:t>
            </a:r>
            <a:r>
              <a:rPr lang="en-US" sz="900" dirty="0">
                <a:latin typeface="Lucida Console" panose="020B0609040504020204" pitchFamily="49" charset="0"/>
              </a:rPr>
              <a:t/>
            </a:r>
            <a:br>
              <a:rPr lang="en-US" sz="900" dirty="0">
                <a:latin typeface="Lucida Console" panose="020B0609040504020204" pitchFamily="49" charset="0"/>
              </a:rPr>
            </a:br>
            <a:r>
              <a:rPr lang="en-US" sz="900" dirty="0" err="1">
                <a:latin typeface="Lucida Console" panose="020B0609040504020204" pitchFamily="49" charset="0"/>
              </a:rPr>
              <a:t>ctx</a:t>
            </a:r>
            <a:r>
              <a:rPr lang="en-US" sz="900" dirty="0">
                <a:latin typeface="Lucida Console" panose="020B0609040504020204" pitchFamily="49" charset="0"/>
              </a:rPr>
              <a:t>._</a:t>
            </a:r>
            <a:r>
              <a:rPr lang="en-US" sz="900" dirty="0" err="1">
                <a:latin typeface="Lucida Console" panose="020B0609040504020204" pitchFamily="49" charset="0"/>
              </a:rPr>
              <a:t>source.department</a:t>
            </a:r>
            <a:r>
              <a:rPr lang="en-US" sz="900" dirty="0">
                <a:latin typeface="Lucida Console" panose="020B0609040504020204" pitchFamily="49" charset="0"/>
              </a:rPr>
              <a:t>= m ",</a:t>
            </a:r>
          </a:p>
          <a:p>
            <a:r>
              <a:rPr lang="en-US" sz="900" dirty="0">
                <a:latin typeface="Lucida Console" panose="020B0609040504020204" pitchFamily="49" charset="0"/>
              </a:rPr>
              <a:t>    "</a:t>
            </a:r>
            <a:r>
              <a:rPr lang="en-US" sz="900" dirty="0" err="1">
                <a:latin typeface="Lucida Console" panose="020B0609040504020204" pitchFamily="49" charset="0"/>
              </a:rPr>
              <a:t>lang</a:t>
            </a:r>
            <a:r>
              <a:rPr lang="en-US" sz="900" dirty="0">
                <a:latin typeface="Lucida Console" panose="020B0609040504020204" pitchFamily="49" charset="0"/>
              </a:rPr>
              <a:t>": "painless"</a:t>
            </a:r>
          </a:p>
          <a:p>
            <a:r>
              <a:rPr lang="en-US" sz="900" dirty="0">
                <a:latin typeface="Lucida Console" panose="020B0609040504020204" pitchFamily="49" charset="0"/>
              </a:rPr>
              <a:t>  }</a:t>
            </a:r>
          </a:p>
          <a:p>
            <a:r>
              <a:rPr lang="en-US" sz="900" dirty="0">
                <a:latin typeface="Lucida Console" panose="020B0609040504020204" pitchFamily="49" charset="0"/>
              </a:rPr>
              <a:t>}</a:t>
            </a:r>
          </a:p>
          <a:p>
            <a:r>
              <a:rPr lang="en-US" sz="900" dirty="0">
                <a:latin typeface="Lucida Console" panose="020B0609040504020204" pitchFamily="49" charset="0"/>
              </a:rPr>
              <a:t>POST </a:t>
            </a:r>
            <a:r>
              <a:rPr lang="nl-NL" sz="900" dirty="0">
                <a:latin typeface="Lucida Console" panose="020B0609040504020204" pitchFamily="49" charset="0"/>
              </a:rPr>
              <a:t>{{ELASTIC_HOME}}:9200/</a:t>
            </a:r>
            <a:r>
              <a:rPr lang="nl-NL" sz="900" dirty="0" err="1">
                <a:latin typeface="Lucida Console" panose="020B0609040504020204" pitchFamily="49" charset="0"/>
              </a:rPr>
              <a:t>hrm</a:t>
            </a:r>
            <a:r>
              <a:rPr lang="nl-NL" sz="900" dirty="0">
                <a:latin typeface="Lucida Console" panose="020B0609040504020204" pitchFamily="49" charset="0"/>
              </a:rPr>
              <a:t>/</a:t>
            </a:r>
            <a:r>
              <a:rPr lang="nl-NL" sz="900" dirty="0" err="1">
                <a:latin typeface="Lucida Console" panose="020B0609040504020204" pitchFamily="49" charset="0"/>
              </a:rPr>
              <a:t>doc</a:t>
            </a:r>
            <a:r>
              <a:rPr lang="nl-NL" sz="900" dirty="0">
                <a:latin typeface="Lucida Console" panose="020B0609040504020204" pitchFamily="49" charset="0"/>
              </a:rPr>
              <a:t>/_</a:t>
            </a:r>
            <a:r>
              <a:rPr lang="nl-NL" sz="900" dirty="0">
                <a:latin typeface="Lucida Console" panose="020B0609040504020204" pitchFamily="49" charset="0"/>
              </a:rPr>
              <a:t>search</a:t>
            </a:r>
          </a:p>
          <a:p>
            <a:r>
              <a:rPr lang="en-US" sz="900" dirty="0">
                <a:latin typeface="Lucida Console" panose="020B0609040504020204" pitchFamily="49" charset="0"/>
              </a:rPr>
              <a:t>{ "_</a:t>
            </a:r>
            <a:r>
              <a:rPr lang="en-US" sz="900" dirty="0">
                <a:latin typeface="Lucida Console" panose="020B0609040504020204" pitchFamily="49" charset="0"/>
              </a:rPr>
              <a:t>source" : </a:t>
            </a:r>
            <a:r>
              <a:rPr lang="en-US" sz="900" dirty="0">
                <a:latin typeface="Lucida Console" panose="020B0609040504020204" pitchFamily="49" charset="0"/>
              </a:rPr>
              <a:t>["*"] }</a:t>
            </a:r>
            <a:endParaRPr lang="en-US" sz="900" dirty="0">
              <a:latin typeface="Lucida Console" panose="020B0609040504020204" pitchFamily="49" charset="0"/>
            </a:endParaRPr>
          </a:p>
        </p:txBody>
      </p:sp>
      <p:sp>
        <p:nvSpPr>
          <p:cNvPr id="8" name="Rectangle 7"/>
          <p:cNvSpPr/>
          <p:nvPr/>
        </p:nvSpPr>
        <p:spPr>
          <a:xfrm>
            <a:off x="4580790"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107996"/>
          </a:xfrm>
          <a:prstGeom prst="rect">
            <a:avLst/>
          </a:prstGeom>
          <a:noFill/>
        </p:spPr>
        <p:txBody>
          <a:bodyPr wrap="square" rtlCol="0">
            <a:spAutoFit/>
          </a:bodyPr>
          <a:lstStyle/>
          <a:p>
            <a:r>
              <a:rPr lang="en-US" sz="1100" dirty="0">
                <a:latin typeface="Lucida Console" panose="020B0609040504020204" pitchFamily="49" charset="0"/>
              </a:rPr>
              <a:t>select e.*</a:t>
            </a:r>
          </a:p>
          <a:p>
            <a:r>
              <a:rPr lang="en-US" sz="1100" dirty="0">
                <a:latin typeface="Lucida Console" panose="020B0609040504020204" pitchFamily="49" charset="0"/>
              </a:rPr>
              <a:t>,      d.*</a:t>
            </a:r>
          </a:p>
          <a:p>
            <a:r>
              <a:rPr lang="en-US" sz="1100" dirty="0">
                <a:latin typeface="Lucida Console" panose="020B0609040504020204" pitchFamily="49" charset="0"/>
              </a:rPr>
              <a:t>from   </a:t>
            </a:r>
            <a:r>
              <a:rPr lang="en-US" sz="1100" dirty="0" err="1">
                <a:latin typeface="Lucida Console" panose="020B0609040504020204" pitchFamily="49" charset="0"/>
              </a:rPr>
              <a:t>emp</a:t>
            </a:r>
            <a:r>
              <a:rPr lang="en-US" sz="1100" dirty="0">
                <a:latin typeface="Lucida Console" panose="020B0609040504020204" pitchFamily="49" charset="0"/>
              </a:rPr>
              <a:t> e</a:t>
            </a:r>
          </a:p>
          <a:p>
            <a:r>
              <a:rPr lang="en-US" sz="1100" dirty="0">
                <a:latin typeface="Lucida Console" panose="020B0609040504020204" pitchFamily="49" charset="0"/>
              </a:rPr>
              <a:t>       left outer join</a:t>
            </a:r>
          </a:p>
          <a:p>
            <a:r>
              <a:rPr lang="en-US" sz="1100" dirty="0">
                <a:latin typeface="Lucida Console" panose="020B0609040504020204" pitchFamily="49" charset="0"/>
              </a:rPr>
              <a:t>       </a:t>
            </a:r>
            <a:r>
              <a:rPr lang="en-US" sz="1100" dirty="0" err="1">
                <a:latin typeface="Lucida Console" panose="020B0609040504020204" pitchFamily="49" charset="0"/>
              </a:rPr>
              <a:t>dept</a:t>
            </a:r>
            <a:r>
              <a:rPr lang="en-US" sz="1100" dirty="0">
                <a:latin typeface="Lucida Console" panose="020B0609040504020204" pitchFamily="49" charset="0"/>
              </a:rPr>
              <a:t> d</a:t>
            </a:r>
          </a:p>
          <a:p>
            <a:r>
              <a:rPr lang="en-US" sz="1100" dirty="0">
                <a:latin typeface="Lucida Console" panose="020B0609040504020204" pitchFamily="49" charset="0"/>
              </a:rPr>
              <a:t>       on (</a:t>
            </a:r>
            <a:r>
              <a:rPr lang="en-US" sz="1100" dirty="0" err="1">
                <a:latin typeface="Lucida Console" panose="020B0609040504020204" pitchFamily="49" charset="0"/>
              </a:rPr>
              <a:t>e.deptno</a:t>
            </a:r>
            <a:r>
              <a:rPr lang="en-US" sz="1100" dirty="0">
                <a:latin typeface="Lucida Console" panose="020B0609040504020204" pitchFamily="49" charset="0"/>
              </a:rPr>
              <a:t> = </a:t>
            </a:r>
            <a:r>
              <a:rPr lang="en-US" sz="1100" dirty="0" err="1">
                <a:latin typeface="Lucida Console" panose="020B0609040504020204" pitchFamily="49" charset="0"/>
              </a:rPr>
              <a:t>d.deptno</a:t>
            </a:r>
            <a:r>
              <a:rPr lang="en-US" sz="1100" dirty="0">
                <a:latin typeface="Lucida Console" panose="020B0609040504020204" pitchFamily="49" charset="0"/>
              </a:rPr>
              <a:t>)</a:t>
            </a:r>
          </a:p>
        </p:txBody>
      </p:sp>
    </p:spTree>
    <p:extLst>
      <p:ext uri="{BB962C8B-B14F-4D97-AF65-F5344CB8AC3E}">
        <p14:creationId xmlns:p14="http://schemas.microsoft.com/office/powerpoint/2010/main" val="26862189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Topics</a:t>
            </a:r>
            <a:endParaRPr lang="en-US" dirty="0"/>
          </a:p>
        </p:txBody>
      </p:sp>
      <p:sp>
        <p:nvSpPr>
          <p:cNvPr id="4" name="Text Placeholder 3"/>
          <p:cNvSpPr>
            <a:spLocks noGrp="1"/>
          </p:cNvSpPr>
          <p:nvPr>
            <p:ph type="body" sz="quarter" idx="10"/>
          </p:nvPr>
        </p:nvSpPr>
        <p:spPr/>
        <p:txBody>
          <a:bodyPr>
            <a:normAutofit lnSpcReduction="10000"/>
          </a:bodyPr>
          <a:lstStyle/>
          <a:p>
            <a:r>
              <a:rPr lang="nl-NL" dirty="0" smtClean="0"/>
              <a:t>Filter &amp; </a:t>
            </a:r>
            <a:r>
              <a:rPr lang="nl-NL" dirty="0" err="1" smtClean="0"/>
              <a:t>Sort</a:t>
            </a:r>
            <a:r>
              <a:rPr lang="nl-NL" dirty="0" smtClean="0"/>
              <a:t> (</a:t>
            </a:r>
            <a:r>
              <a:rPr lang="nl-NL" dirty="0" err="1" smtClean="0"/>
              <a:t>find</a:t>
            </a:r>
            <a:r>
              <a:rPr lang="nl-NL" dirty="0" smtClean="0"/>
              <a:t>, </a:t>
            </a:r>
            <a:r>
              <a:rPr lang="nl-NL" dirty="0" err="1" smtClean="0"/>
              <a:t>sort</a:t>
            </a:r>
            <a:r>
              <a:rPr lang="nl-NL" dirty="0" smtClean="0"/>
              <a:t>)</a:t>
            </a:r>
          </a:p>
          <a:p>
            <a:r>
              <a:rPr lang="nl-NL" dirty="0" err="1" smtClean="0"/>
              <a:t>Aggregation</a:t>
            </a:r>
            <a:r>
              <a:rPr lang="nl-NL" dirty="0" smtClean="0"/>
              <a:t> ($</a:t>
            </a:r>
            <a:r>
              <a:rPr lang="nl-NL" dirty="0" err="1" smtClean="0"/>
              <a:t>group</a:t>
            </a:r>
            <a:r>
              <a:rPr lang="nl-NL" dirty="0" smtClean="0"/>
              <a:t>, $project, $match, $</a:t>
            </a:r>
            <a:r>
              <a:rPr lang="nl-NL" dirty="0" err="1" smtClean="0"/>
              <a:t>sort</a:t>
            </a:r>
            <a:r>
              <a:rPr lang="nl-NL" dirty="0" smtClean="0"/>
              <a:t>)</a:t>
            </a:r>
          </a:p>
          <a:p>
            <a:r>
              <a:rPr lang="nl-NL" dirty="0" err="1" smtClean="0"/>
              <a:t>Lookup</a:t>
            </a:r>
            <a:r>
              <a:rPr lang="nl-NL" dirty="0" smtClean="0"/>
              <a:t> &amp; Outer </a:t>
            </a:r>
            <a:r>
              <a:rPr lang="nl-NL" dirty="0" err="1" smtClean="0"/>
              <a:t>Join</a:t>
            </a:r>
            <a:r>
              <a:rPr lang="nl-NL" dirty="0" smtClean="0"/>
              <a:t> ($</a:t>
            </a:r>
            <a:r>
              <a:rPr lang="nl-NL" dirty="0" err="1" smtClean="0"/>
              <a:t>lookup</a:t>
            </a:r>
            <a:r>
              <a:rPr lang="nl-NL" dirty="0"/>
              <a:t>, $</a:t>
            </a:r>
            <a:r>
              <a:rPr lang="nl-NL" dirty="0" err="1"/>
              <a:t>arrayElemAt</a:t>
            </a:r>
            <a:r>
              <a:rPr lang="nl-NL" dirty="0"/>
              <a:t>)</a:t>
            </a:r>
            <a:endParaRPr lang="nl-NL" dirty="0" smtClean="0"/>
          </a:p>
          <a:p>
            <a:r>
              <a:rPr lang="nl-NL" dirty="0" smtClean="0"/>
              <a:t>Facet Search ($facet, $bucket, $</a:t>
            </a:r>
            <a:r>
              <a:rPr lang="nl-NL" dirty="0" err="1" smtClean="0"/>
              <a:t>sortByCount</a:t>
            </a:r>
            <a:r>
              <a:rPr lang="nl-NL" dirty="0" smtClean="0"/>
              <a:t>)</a:t>
            </a:r>
          </a:p>
          <a:p>
            <a:r>
              <a:rPr lang="nl-NL" dirty="0" smtClean="0"/>
              <a:t>Update (</a:t>
            </a:r>
            <a:r>
              <a:rPr lang="nl-NL" dirty="0" err="1" smtClean="0"/>
              <a:t>findAndModify</a:t>
            </a:r>
            <a:r>
              <a:rPr lang="nl-NL" dirty="0" smtClean="0"/>
              <a:t>, </a:t>
            </a:r>
            <a:r>
              <a:rPr lang="nl-NL" dirty="0" err="1" smtClean="0"/>
              <a:t>forEach</a:t>
            </a:r>
            <a:r>
              <a:rPr lang="nl-NL" dirty="0" smtClean="0"/>
              <a:t>, save, update, </a:t>
            </a:r>
            <a:r>
              <a:rPr lang="nl-NL" dirty="0" err="1" smtClean="0"/>
              <a:t>upsert</a:t>
            </a:r>
            <a:r>
              <a:rPr lang="nl-NL" dirty="0" smtClean="0"/>
              <a:t>, $set, $</a:t>
            </a:r>
            <a:r>
              <a:rPr lang="nl-NL" dirty="0" err="1" smtClean="0"/>
              <a:t>unset</a:t>
            </a:r>
            <a:r>
              <a:rPr lang="nl-NL" dirty="0" smtClean="0"/>
              <a:t>)</a:t>
            </a:r>
          </a:p>
          <a:p>
            <a:r>
              <a:rPr lang="nl-NL" dirty="0" smtClean="0"/>
              <a:t>Date </a:t>
            </a:r>
            <a:r>
              <a:rPr lang="nl-NL" dirty="0" err="1" smtClean="0"/>
              <a:t>and</a:t>
            </a:r>
            <a:r>
              <a:rPr lang="nl-NL" dirty="0" smtClean="0"/>
              <a:t> Time operations</a:t>
            </a:r>
          </a:p>
          <a:p>
            <a:r>
              <a:rPr lang="nl-NL" dirty="0" err="1" smtClean="0"/>
              <a:t>Materialized</a:t>
            </a:r>
            <a:r>
              <a:rPr lang="nl-NL" dirty="0" smtClean="0"/>
              <a:t> View ($out)</a:t>
            </a:r>
          </a:p>
          <a:p>
            <a:r>
              <a:rPr lang="nl-NL" dirty="0" err="1" smtClean="0"/>
              <a:t>Nested</a:t>
            </a:r>
            <a:r>
              <a:rPr lang="nl-NL" dirty="0" smtClean="0"/>
              <a:t> </a:t>
            </a:r>
            <a:r>
              <a:rPr lang="nl-NL" dirty="0" err="1" smtClean="0"/>
              <a:t>documents</a:t>
            </a:r>
            <a:r>
              <a:rPr lang="nl-NL" dirty="0" smtClean="0"/>
              <a:t>/</a:t>
            </a:r>
            <a:r>
              <a:rPr lang="nl-NL" dirty="0" err="1" smtClean="0"/>
              <a:t>tables</a:t>
            </a:r>
            <a:r>
              <a:rPr lang="nl-NL" dirty="0" smtClean="0"/>
              <a:t> ($</a:t>
            </a:r>
            <a:r>
              <a:rPr lang="nl-NL" dirty="0" err="1" smtClean="0"/>
              <a:t>unwind</a:t>
            </a:r>
            <a:r>
              <a:rPr lang="nl-NL" dirty="0" smtClean="0"/>
              <a:t>, $</a:t>
            </a:r>
            <a:r>
              <a:rPr lang="nl-NL" dirty="0" err="1" smtClean="0"/>
              <a:t>reduce</a:t>
            </a:r>
            <a:r>
              <a:rPr lang="nl-NL" dirty="0" smtClean="0"/>
              <a:t>)</a:t>
            </a:r>
          </a:p>
          <a:p>
            <a:r>
              <a:rPr lang="nl-NL" dirty="0" err="1" smtClean="0"/>
              <a:t>Geospatial</a:t>
            </a:r>
            <a:r>
              <a:rPr lang="nl-NL" dirty="0" smtClean="0"/>
              <a:t> (</a:t>
            </a:r>
            <a:r>
              <a:rPr lang="nl-NL" dirty="0" err="1" smtClean="0"/>
              <a:t>ensureIndex</a:t>
            </a:r>
            <a:r>
              <a:rPr lang="nl-NL" dirty="0" smtClean="0"/>
              <a:t>, 2dsphere, $</a:t>
            </a:r>
            <a:r>
              <a:rPr lang="nl-NL" dirty="0" err="1" smtClean="0"/>
              <a:t>near</a:t>
            </a:r>
            <a:r>
              <a:rPr lang="nl-NL" dirty="0" smtClean="0"/>
              <a:t>, $</a:t>
            </a:r>
            <a:r>
              <a:rPr lang="nl-NL" dirty="0" err="1" smtClean="0"/>
              <a:t>geoNear</a:t>
            </a:r>
            <a:r>
              <a:rPr lang="nl-NL" dirty="0" smtClean="0"/>
              <a:t>)</a:t>
            </a:r>
          </a:p>
          <a:p>
            <a:r>
              <a:rPr lang="nl-NL" dirty="0" err="1" smtClean="0"/>
              <a:t>Text</a:t>
            </a:r>
            <a:r>
              <a:rPr lang="nl-NL" dirty="0" smtClean="0"/>
              <a:t> Search (</a:t>
            </a:r>
            <a:r>
              <a:rPr lang="nl-NL" dirty="0" err="1" smtClean="0"/>
              <a:t>createIndex</a:t>
            </a:r>
            <a:r>
              <a:rPr lang="nl-NL" dirty="0" smtClean="0"/>
              <a:t>, </a:t>
            </a:r>
            <a:r>
              <a:rPr lang="nl-NL" dirty="0" err="1" smtClean="0"/>
              <a:t>text</a:t>
            </a:r>
            <a:r>
              <a:rPr lang="nl-NL" dirty="0" smtClean="0"/>
              <a:t>, $</a:t>
            </a:r>
            <a:r>
              <a:rPr lang="nl-NL" dirty="0" err="1" smtClean="0"/>
              <a:t>text</a:t>
            </a:r>
            <a:r>
              <a:rPr lang="nl-NL" dirty="0" smtClean="0"/>
              <a:t>, $search)</a:t>
            </a:r>
          </a:p>
          <a:p>
            <a:r>
              <a:rPr lang="nl-NL" dirty="0" err="1" smtClean="0"/>
              <a:t>Stored</a:t>
            </a:r>
            <a:r>
              <a:rPr lang="nl-NL" dirty="0" smtClean="0"/>
              <a:t> Procedures (</a:t>
            </a:r>
            <a:r>
              <a:rPr lang="nl-NL" dirty="0" err="1" smtClean="0"/>
              <a:t>db.system.js.save</a:t>
            </a:r>
            <a:r>
              <a:rPr lang="nl-NL" dirty="0" smtClean="0"/>
              <a:t>, $</a:t>
            </a:r>
            <a:r>
              <a:rPr lang="nl-NL" dirty="0" err="1" smtClean="0"/>
              <a:t>where</a:t>
            </a:r>
            <a:r>
              <a:rPr lang="nl-NL" dirty="0" smtClean="0"/>
              <a:t>)</a:t>
            </a:r>
            <a:endParaRPr lang="en-US" dirty="0"/>
          </a:p>
        </p:txBody>
      </p:sp>
    </p:spTree>
    <p:extLst>
      <p:ext uri="{BB962C8B-B14F-4D97-AF65-F5344CB8AC3E}">
        <p14:creationId xmlns:p14="http://schemas.microsoft.com/office/powerpoint/2010/main" val="26210867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nl-NL" sz="2109" dirty="0" err="1"/>
              <a:t>All</a:t>
            </a:r>
            <a:r>
              <a:rPr lang="nl-NL" sz="2109" dirty="0"/>
              <a:t> </a:t>
            </a:r>
            <a:r>
              <a:rPr lang="nl-NL" sz="2109" dirty="0" err="1"/>
              <a:t>departments</a:t>
            </a:r>
            <a:r>
              <a:rPr lang="nl-NL" sz="2109" dirty="0"/>
              <a:t> </a:t>
            </a:r>
            <a:r>
              <a:rPr lang="nl-NL" sz="2109" dirty="0" err="1"/>
              <a:t>with</a:t>
            </a:r>
            <a:r>
              <a:rPr lang="nl-NL" sz="2109" dirty="0"/>
              <a:t> a list of </a:t>
            </a:r>
            <a:r>
              <a:rPr lang="nl-NL" sz="2109" dirty="0" err="1"/>
              <a:t>the</a:t>
            </a:r>
            <a:r>
              <a:rPr lang="nl-NL" sz="2109" dirty="0"/>
              <a:t> </a:t>
            </a:r>
            <a:r>
              <a:rPr lang="nl-NL" sz="2109" dirty="0" err="1"/>
              <a:t>names</a:t>
            </a:r>
            <a:r>
              <a:rPr lang="nl-NL" sz="2109" dirty="0"/>
              <a:t> of </a:t>
            </a:r>
            <a:r>
              <a:rPr lang="nl-NL" sz="2109" dirty="0" err="1"/>
              <a:t>their</a:t>
            </a:r>
            <a:r>
              <a:rPr lang="nl-NL" sz="2109" dirty="0"/>
              <a:t> employees</a:t>
            </a:r>
            <a:endParaRPr lang="en-US" sz="2109" i="1" dirty="0"/>
          </a:p>
        </p:txBody>
      </p:sp>
      <p:sp>
        <p:nvSpPr>
          <p:cNvPr id="6" name="Rectangle 5"/>
          <p:cNvSpPr/>
          <p:nvPr/>
        </p:nvSpPr>
        <p:spPr>
          <a:xfrm>
            <a:off x="214306"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4190571" cy="3501728"/>
          </a:xfrm>
          <a:prstGeom prst="rect">
            <a:avLst/>
          </a:prstGeom>
          <a:noFill/>
        </p:spPr>
        <p:txBody>
          <a:bodyPr wrap="none" rtlCol="0">
            <a:spAutoFit/>
          </a:bodyPr>
          <a:lstStyle/>
          <a:p>
            <a:r>
              <a:rPr lang="en-US" sz="1055" dirty="0" smtClean="0">
                <a:latin typeface="Lucida Console" panose="020B0609040504020204" pitchFamily="49" charset="0"/>
              </a:rPr>
              <a:t>{ </a:t>
            </a:r>
            <a:r>
              <a:rPr lang="en-US" sz="1055" dirty="0">
                <a:latin typeface="Lucida Console" panose="020B0609040504020204" pitchFamily="49" charset="0"/>
              </a:rPr>
              <a:t>"size": 0,</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err="1">
                <a:latin typeface="Lucida Console" panose="020B0609040504020204" pitchFamily="49" charset="0"/>
              </a:rPr>
              <a:t>aggs</a:t>
            </a:r>
            <a:r>
              <a:rPr lang="en-US" sz="1055" dirty="0">
                <a:latin typeface="Lucida Console" panose="020B0609040504020204" pitchFamily="49" charset="0"/>
              </a:rPr>
              <a:t>": {</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a:t>
            </a:r>
            <a:r>
              <a:rPr lang="en-US" sz="1055" dirty="0" err="1">
                <a:latin typeface="Lucida Console" panose="020B0609040504020204" pitchFamily="49" charset="0"/>
              </a:rPr>
              <a:t>by_department</a:t>
            </a:r>
            <a:r>
              <a:rPr lang="en-US" sz="1055" dirty="0">
                <a:latin typeface="Lucida Console" panose="020B0609040504020204" pitchFamily="49" charset="0"/>
              </a:rPr>
              <a:t>": {</a:t>
            </a:r>
          </a:p>
          <a:p>
            <a:r>
              <a:rPr lang="en-US" sz="1055" dirty="0" smtClean="0">
                <a:latin typeface="Lucida Console" panose="020B0609040504020204" pitchFamily="49" charset="0"/>
              </a:rPr>
              <a:t>        </a:t>
            </a:r>
            <a:r>
              <a:rPr lang="en-US" sz="1055" dirty="0">
                <a:latin typeface="Lucida Console" panose="020B0609040504020204" pitchFamily="49" charset="0"/>
              </a:rPr>
              <a:t>"terms": {</a:t>
            </a:r>
          </a:p>
          <a:p>
            <a:r>
              <a:rPr lang="en-US" sz="1055" dirty="0">
                <a:latin typeface="Lucida Console" panose="020B0609040504020204" pitchFamily="49" charset="0"/>
              </a:rPr>
              <a:t>          </a:t>
            </a:r>
            <a:r>
              <a:rPr lang="en-US" sz="1055" dirty="0" smtClean="0">
                <a:latin typeface="Lucida Console" panose="020B0609040504020204" pitchFamily="49" charset="0"/>
              </a:rPr>
              <a:t>"</a:t>
            </a:r>
            <a:r>
              <a:rPr lang="en-US" sz="1055" dirty="0">
                <a:latin typeface="Lucida Console" panose="020B0609040504020204" pitchFamily="49" charset="0"/>
              </a:rPr>
              <a:t>script": {</a:t>
            </a:r>
          </a:p>
          <a:p>
            <a:r>
              <a:rPr lang="en-US" sz="1055" dirty="0" smtClean="0">
                <a:latin typeface="Lucida Console" panose="020B0609040504020204" pitchFamily="49" charset="0"/>
              </a:rPr>
              <a:t>"</a:t>
            </a:r>
            <a:r>
              <a:rPr lang="en-US" sz="1055" dirty="0">
                <a:latin typeface="Lucida Console" panose="020B0609040504020204" pitchFamily="49" charset="0"/>
              </a:rPr>
              <a:t>source": "long </a:t>
            </a:r>
            <a:r>
              <a:rPr lang="en-US" sz="1055" dirty="0" err="1">
                <a:latin typeface="Lucida Console" panose="020B0609040504020204" pitchFamily="49" charset="0"/>
              </a:rPr>
              <a:t>deptno</a:t>
            </a:r>
            <a:r>
              <a:rPr lang="en-US" sz="1055" dirty="0">
                <a:latin typeface="Lucida Console" panose="020B0609040504020204" pitchFamily="49" charset="0"/>
              </a:rPr>
              <a:t> = doc['DEPTNO'].value; </a:t>
            </a:r>
            <a:r>
              <a:rPr lang="en-US" sz="1055" dirty="0" smtClean="0">
                <a:latin typeface="Lucida Console" panose="020B0609040504020204" pitchFamily="49" charset="0"/>
              </a:rPr>
              <a:t/>
            </a:r>
            <a:br>
              <a:rPr lang="en-US" sz="1055" dirty="0" smtClean="0">
                <a:latin typeface="Lucida Console" panose="020B0609040504020204" pitchFamily="49" charset="0"/>
              </a:rPr>
            </a:br>
            <a:r>
              <a:rPr lang="en-US" sz="1055" dirty="0" smtClean="0">
                <a:latin typeface="Lucida Console" panose="020B0609040504020204" pitchFamily="49" charset="0"/>
              </a:rPr>
              <a:t>     String </a:t>
            </a:r>
            <a:r>
              <a:rPr lang="en-US" sz="1055" dirty="0" err="1">
                <a:latin typeface="Lucida Console" panose="020B0609040504020204" pitchFamily="49" charset="0"/>
              </a:rPr>
              <a:t>dname</a:t>
            </a:r>
            <a:r>
              <a:rPr lang="en-US" sz="1055" dirty="0">
                <a:latin typeface="Lucida Console" panose="020B0609040504020204" pitchFamily="49" charset="0"/>
              </a:rPr>
              <a:t>= doc['</a:t>
            </a:r>
            <a:r>
              <a:rPr lang="en-US" sz="1055" dirty="0" err="1">
                <a:latin typeface="Lucida Console" panose="020B0609040504020204" pitchFamily="49" charset="0"/>
              </a:rPr>
              <a:t>department.DNAME</a:t>
            </a:r>
            <a:r>
              <a:rPr lang="en-US" sz="1055" dirty="0">
                <a:latin typeface="Lucida Console" panose="020B0609040504020204" pitchFamily="49" charset="0"/>
              </a:rPr>
              <a:t>'].value</a:t>
            </a:r>
            <a:r>
              <a:rPr lang="en-US" sz="1055" dirty="0" smtClean="0">
                <a:latin typeface="Lucida Console" panose="020B0609040504020204" pitchFamily="49" charset="0"/>
              </a:rPr>
              <a:t>;</a:t>
            </a:r>
            <a:br>
              <a:rPr lang="en-US" sz="1055" dirty="0" smtClean="0">
                <a:latin typeface="Lucida Console" panose="020B0609040504020204" pitchFamily="49" charset="0"/>
              </a:rPr>
            </a:br>
            <a:r>
              <a:rPr lang="en-US" sz="1055" dirty="0" smtClean="0">
                <a:latin typeface="Lucida Console" panose="020B0609040504020204" pitchFamily="49" charset="0"/>
              </a:rPr>
              <a:t>     return </a:t>
            </a:r>
            <a:r>
              <a:rPr lang="en-US" sz="1055" dirty="0" err="1">
                <a:latin typeface="Lucida Console" panose="020B0609040504020204" pitchFamily="49" charset="0"/>
              </a:rPr>
              <a:t>deptno</a:t>
            </a:r>
            <a:r>
              <a:rPr lang="en-US" sz="1055" dirty="0">
                <a:latin typeface="Lucida Console" panose="020B0609040504020204" pitchFamily="49" charset="0"/>
              </a:rPr>
              <a:t> + ' '+ </a:t>
            </a:r>
            <a:r>
              <a:rPr lang="en-US" sz="1055" dirty="0" err="1">
                <a:latin typeface="Lucida Console" panose="020B0609040504020204" pitchFamily="49" charset="0"/>
              </a:rPr>
              <a:t>dname</a:t>
            </a:r>
            <a:r>
              <a:rPr lang="en-US" sz="1055" dirty="0">
                <a:latin typeface="Lucida Console" panose="020B0609040504020204" pitchFamily="49" charset="0"/>
              </a:rPr>
              <a:t>",</a:t>
            </a:r>
          </a:p>
          <a:p>
            <a:r>
              <a:rPr lang="en-US" sz="1055" dirty="0" smtClean="0">
                <a:latin typeface="Lucida Console" panose="020B0609040504020204" pitchFamily="49" charset="0"/>
              </a:rPr>
              <a:t>"</a:t>
            </a:r>
            <a:r>
              <a:rPr lang="en-US" sz="1055" dirty="0" err="1">
                <a:latin typeface="Lucida Console" panose="020B0609040504020204" pitchFamily="49" charset="0"/>
              </a:rPr>
              <a:t>lang</a:t>
            </a:r>
            <a:r>
              <a:rPr lang="en-US" sz="1055" dirty="0">
                <a:latin typeface="Lucida Console" panose="020B0609040504020204" pitchFamily="49" charset="0"/>
              </a:rPr>
              <a:t>": "painless"</a:t>
            </a:r>
          </a:p>
          <a:p>
            <a:r>
              <a:rPr lang="en-US" sz="1055" dirty="0">
                <a:latin typeface="Lucida Console" panose="020B0609040504020204" pitchFamily="49" charset="0"/>
              </a:rPr>
              <a:t>        </a:t>
            </a:r>
            <a:r>
              <a:rPr lang="en-US" sz="1055" dirty="0" smtClean="0">
                <a:latin typeface="Lucida Console" panose="020B0609040504020204" pitchFamily="49" charset="0"/>
              </a:rPr>
              <a:t>} },</a:t>
            </a:r>
          </a:p>
          <a:p>
            <a:r>
              <a:rPr lang="en-US" sz="1055" dirty="0" smtClean="0">
                <a:latin typeface="Lucida Console" panose="020B0609040504020204" pitchFamily="49" charset="0"/>
              </a:rPr>
              <a:t>        "</a:t>
            </a:r>
            <a:r>
              <a:rPr lang="en-US" sz="1055" dirty="0" err="1">
                <a:latin typeface="Lucida Console" panose="020B0609040504020204" pitchFamily="49" charset="0"/>
              </a:rPr>
              <a:t>aggs</a:t>
            </a:r>
            <a:r>
              <a:rPr lang="en-US" sz="1055" dirty="0">
                <a:latin typeface="Lucida Console" panose="020B0609040504020204" pitchFamily="49" charset="0"/>
              </a:rPr>
              <a:t>": {</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"staff": {</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"terms": {</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"field": "ENAME"</a:t>
            </a:r>
          </a:p>
          <a:p>
            <a:r>
              <a:rPr lang="en-US" sz="1055" dirty="0" smtClean="0">
                <a:latin typeface="Lucida Console" panose="020B0609040504020204" pitchFamily="49" charset="0"/>
              </a:rPr>
              <a:t>                    </a:t>
            </a:r>
            <a:r>
              <a:rPr lang="en-US" sz="1055" dirty="0">
                <a:latin typeface="Lucida Console" panose="020B0609040504020204" pitchFamily="49" charset="0"/>
              </a:rPr>
              <a:t>, "order":{"_term":"</a:t>
            </a:r>
            <a:r>
              <a:rPr lang="en-US" sz="1055" dirty="0" err="1">
                <a:latin typeface="Lucida Console" panose="020B0609040504020204" pitchFamily="49" charset="0"/>
              </a:rPr>
              <a:t>asc</a:t>
            </a:r>
            <a:r>
              <a:rPr lang="en-US" sz="1055" dirty="0">
                <a:latin typeface="Lucida Console" panose="020B0609040504020204" pitchFamily="49" charset="0"/>
              </a:rPr>
              <a:t>"}</a:t>
            </a:r>
          </a:p>
          <a:p>
            <a:r>
              <a:rPr lang="en-US" sz="1055" dirty="0" smtClean="0">
                <a:latin typeface="Lucida Console" panose="020B0609040504020204" pitchFamily="49" charset="0"/>
              </a:rPr>
              <a:t>                  </a:t>
            </a:r>
            <a:r>
              <a:rPr lang="en-US" sz="1055" dirty="0">
                <a:latin typeface="Lucida Console" panose="020B0609040504020204" pitchFamily="49" charset="0"/>
              </a:rPr>
              <a:t>}</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a:t>
            </a:r>
          </a:p>
          <a:p>
            <a:r>
              <a:rPr lang="en-US" sz="1055" dirty="0">
                <a:latin typeface="Lucida Console" panose="020B0609040504020204" pitchFamily="49" charset="0"/>
              </a:rPr>
              <a:t>  </a:t>
            </a:r>
            <a:r>
              <a:rPr lang="en-US" sz="1055" dirty="0" smtClean="0">
                <a:latin typeface="Lucida Console" panose="020B0609040504020204" pitchFamily="49" charset="0"/>
              </a:rPr>
              <a:t>    </a:t>
            </a:r>
            <a:r>
              <a:rPr lang="en-US" sz="1055" dirty="0">
                <a:latin typeface="Lucida Console" panose="020B0609040504020204" pitchFamily="49" charset="0"/>
              </a:rPr>
              <a:t>}</a:t>
            </a:r>
          </a:p>
          <a:p>
            <a:r>
              <a:rPr lang="en-US" sz="1055" dirty="0">
                <a:latin typeface="Lucida Console" panose="020B0609040504020204" pitchFamily="49" charset="0"/>
              </a:rPr>
              <a:t>  </a:t>
            </a:r>
            <a:r>
              <a:rPr lang="en-US" sz="1055" dirty="0" smtClean="0">
                <a:latin typeface="Lucida Console" panose="020B0609040504020204" pitchFamily="49" charset="0"/>
              </a:rPr>
              <a:t>}</a:t>
            </a:r>
            <a:endParaRPr lang="en-US" sz="1055" dirty="0">
              <a:latin typeface="Lucida Console" panose="020B0609040504020204" pitchFamily="49" charset="0"/>
            </a:endParaRPr>
          </a:p>
          <a:p>
            <a:r>
              <a:rPr lang="en-US" sz="1055" dirty="0">
                <a:latin typeface="Lucida Console" panose="020B0609040504020204" pitchFamily="49" charset="0"/>
              </a:rPr>
              <a:t>}</a:t>
            </a:r>
            <a:endParaRPr lang="en-US" sz="1055" dirty="0">
              <a:latin typeface="Lucida Console" panose="020B0609040504020204" pitchFamily="49" charset="0"/>
            </a:endParaRPr>
          </a:p>
        </p:txBody>
      </p:sp>
      <p:sp>
        <p:nvSpPr>
          <p:cNvPr id="8" name="Rectangle 7"/>
          <p:cNvSpPr/>
          <p:nvPr/>
        </p:nvSpPr>
        <p:spPr>
          <a:xfrm>
            <a:off x="4580790"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938992"/>
          </a:xfrm>
          <a:prstGeom prst="rect">
            <a:avLst/>
          </a:prstGeom>
          <a:noFill/>
        </p:spPr>
        <p:txBody>
          <a:bodyPr wrap="square" rtlCol="0">
            <a:spAutoFit/>
          </a:bodyPr>
          <a:lstStyle/>
          <a:p>
            <a:r>
              <a:rPr lang="en-US" sz="1000" dirty="0">
                <a:latin typeface="Lucida Console" panose="020B0609040504020204" pitchFamily="49" charset="0"/>
              </a:rPr>
              <a:t>select </a:t>
            </a:r>
            <a:r>
              <a:rPr lang="en-US" sz="1000" dirty="0" err="1">
                <a:latin typeface="Lucida Console" panose="020B0609040504020204" pitchFamily="49" charset="0"/>
              </a:rPr>
              <a:t>d.deptno</a:t>
            </a:r>
            <a:r>
              <a:rPr lang="en-US" sz="1000" dirty="0">
                <a:latin typeface="Lucida Console" panose="020B0609040504020204" pitchFamily="49" charset="0"/>
              </a:rPr>
              <a:t>, </a:t>
            </a:r>
            <a:r>
              <a:rPr lang="en-US" sz="1000" dirty="0" err="1">
                <a:latin typeface="Lucida Console" panose="020B0609040504020204" pitchFamily="49" charset="0"/>
              </a:rPr>
              <a:t>d.dname</a:t>
            </a:r>
            <a:endParaRPr lang="en-US" sz="1000" dirty="0">
              <a:latin typeface="Lucida Console" panose="020B0609040504020204" pitchFamily="49" charset="0"/>
            </a:endParaRPr>
          </a:p>
          <a:p>
            <a:r>
              <a:rPr lang="en-US" sz="1000" dirty="0">
                <a:latin typeface="Lucida Console" panose="020B0609040504020204" pitchFamily="49" charset="0"/>
              </a:rPr>
              <a:t>,      </a:t>
            </a:r>
            <a:r>
              <a:rPr lang="en-US" sz="1000" dirty="0" err="1">
                <a:latin typeface="Lucida Console" panose="020B0609040504020204" pitchFamily="49" charset="0"/>
              </a:rPr>
              <a:t>listagg</a:t>
            </a:r>
            <a:r>
              <a:rPr lang="en-US" sz="1000" dirty="0">
                <a:latin typeface="Lucida Console" panose="020B0609040504020204" pitchFamily="49" charset="0"/>
              </a:rPr>
              <a:t>( </a:t>
            </a:r>
            <a:r>
              <a:rPr lang="en-US" sz="1000" dirty="0" err="1">
                <a:latin typeface="Lucida Console" panose="020B0609040504020204" pitchFamily="49" charset="0"/>
              </a:rPr>
              <a:t>ename</a:t>
            </a:r>
            <a:r>
              <a:rPr lang="en-US" sz="1000" dirty="0">
                <a:latin typeface="Lucida Console" panose="020B0609040504020204" pitchFamily="49" charset="0"/>
              </a:rPr>
              <a:t>, ',') </a:t>
            </a:r>
            <a:br>
              <a:rPr lang="en-US" sz="1000" dirty="0">
                <a:latin typeface="Lucida Console" panose="020B0609040504020204" pitchFamily="49" charset="0"/>
              </a:rPr>
            </a:br>
            <a:r>
              <a:rPr lang="en-US" sz="1000" dirty="0">
                <a:latin typeface="Lucida Console" panose="020B0609040504020204" pitchFamily="49" charset="0"/>
              </a:rPr>
              <a:t>       within group (order by </a:t>
            </a:r>
            <a:r>
              <a:rPr lang="en-US" sz="1000" dirty="0" err="1">
                <a:latin typeface="Lucida Console" panose="020B0609040504020204" pitchFamily="49" charset="0"/>
              </a:rPr>
              <a:t>ename</a:t>
            </a:r>
            <a:r>
              <a:rPr lang="en-US" sz="1000" dirty="0">
                <a:latin typeface="Lucida Console" panose="020B0609040504020204" pitchFamily="49" charset="0"/>
              </a:rPr>
              <a:t>)    </a:t>
            </a:r>
            <a:br>
              <a:rPr lang="en-US" sz="1000" dirty="0">
                <a:latin typeface="Lucida Console" panose="020B0609040504020204" pitchFamily="49" charset="0"/>
              </a:rPr>
            </a:br>
            <a:r>
              <a:rPr lang="en-US" sz="1000" dirty="0">
                <a:latin typeface="Lucida Console" panose="020B0609040504020204" pitchFamily="49" charset="0"/>
              </a:rPr>
              <a:t>       as "staff"</a:t>
            </a:r>
          </a:p>
          <a:p>
            <a:r>
              <a:rPr lang="en-US" sz="1000" dirty="0">
                <a:latin typeface="Lucida Console" panose="020B0609040504020204" pitchFamily="49" charset="0"/>
              </a:rPr>
              <a:t>from   </a:t>
            </a:r>
            <a:r>
              <a:rPr lang="en-US" sz="1000" dirty="0" err="1">
                <a:latin typeface="Lucida Console" panose="020B0609040504020204" pitchFamily="49" charset="0"/>
              </a:rPr>
              <a:t>dept</a:t>
            </a:r>
            <a:r>
              <a:rPr lang="en-US" sz="1000" dirty="0">
                <a:latin typeface="Lucida Console" panose="020B0609040504020204" pitchFamily="49" charset="0"/>
              </a:rPr>
              <a:t> d</a:t>
            </a:r>
          </a:p>
          <a:p>
            <a:r>
              <a:rPr lang="en-US" sz="1000" dirty="0">
                <a:latin typeface="Lucida Console" panose="020B0609040504020204" pitchFamily="49" charset="0"/>
              </a:rPr>
              <a:t>       left outer join</a:t>
            </a:r>
          </a:p>
          <a:p>
            <a:r>
              <a:rPr lang="en-US" sz="1000" dirty="0">
                <a:latin typeface="Lucida Console" panose="020B0609040504020204" pitchFamily="49" charset="0"/>
              </a:rPr>
              <a:t>       </a:t>
            </a:r>
            <a:r>
              <a:rPr lang="en-US" sz="1000" dirty="0" err="1">
                <a:latin typeface="Lucida Console" panose="020B0609040504020204" pitchFamily="49" charset="0"/>
              </a:rPr>
              <a:t>emp</a:t>
            </a:r>
            <a:r>
              <a:rPr lang="en-US" sz="1000" dirty="0">
                <a:latin typeface="Lucida Console" panose="020B0609040504020204" pitchFamily="49" charset="0"/>
              </a:rPr>
              <a:t> e</a:t>
            </a:r>
          </a:p>
          <a:p>
            <a:r>
              <a:rPr lang="en-US" sz="1000" dirty="0">
                <a:latin typeface="Lucida Console" panose="020B0609040504020204" pitchFamily="49" charset="0"/>
              </a:rPr>
              <a:t>       on (</a:t>
            </a:r>
            <a:r>
              <a:rPr lang="en-US" sz="1000" dirty="0" err="1">
                <a:latin typeface="Lucida Console" panose="020B0609040504020204" pitchFamily="49" charset="0"/>
              </a:rPr>
              <a:t>d.deptno</a:t>
            </a:r>
            <a:r>
              <a:rPr lang="en-US" sz="1000" dirty="0">
                <a:latin typeface="Lucida Console" panose="020B0609040504020204" pitchFamily="49" charset="0"/>
              </a:rPr>
              <a:t> = </a:t>
            </a:r>
            <a:r>
              <a:rPr lang="en-US" sz="1000" dirty="0" err="1">
                <a:latin typeface="Lucida Console" panose="020B0609040504020204" pitchFamily="49" charset="0"/>
              </a:rPr>
              <a:t>e.deptno</a:t>
            </a:r>
            <a:r>
              <a:rPr lang="en-US" sz="1000" dirty="0">
                <a:latin typeface="Lucida Console" panose="020B0609040504020204" pitchFamily="49" charset="0"/>
              </a:rPr>
              <a:t>)</a:t>
            </a:r>
          </a:p>
          <a:p>
            <a:r>
              <a:rPr lang="en-US" sz="1000" dirty="0">
                <a:latin typeface="Lucida Console" panose="020B0609040504020204" pitchFamily="49" charset="0"/>
              </a:rPr>
              <a:t>group</a:t>
            </a:r>
          </a:p>
          <a:p>
            <a:r>
              <a:rPr lang="en-US" sz="1000" dirty="0">
                <a:latin typeface="Lucida Console" panose="020B0609040504020204" pitchFamily="49" charset="0"/>
              </a:rPr>
              <a:t>by     </a:t>
            </a:r>
            <a:r>
              <a:rPr lang="en-US" sz="1000" dirty="0" err="1">
                <a:latin typeface="Lucida Console" panose="020B0609040504020204" pitchFamily="49" charset="0"/>
              </a:rPr>
              <a:t>d.deptno</a:t>
            </a:r>
            <a:r>
              <a:rPr lang="en-US" sz="1000" dirty="0">
                <a:latin typeface="Lucida Console" panose="020B0609040504020204" pitchFamily="49" charset="0"/>
              </a:rPr>
              <a:t/>
            </a:r>
            <a:br>
              <a:rPr lang="en-US" sz="1000" dirty="0">
                <a:latin typeface="Lucida Console" panose="020B0609040504020204" pitchFamily="49" charset="0"/>
              </a:rPr>
            </a:br>
            <a:r>
              <a:rPr lang="en-US" sz="1000" dirty="0">
                <a:latin typeface="Lucida Console" panose="020B0609040504020204" pitchFamily="49" charset="0"/>
              </a:rPr>
              <a:t>,      </a:t>
            </a:r>
            <a:r>
              <a:rPr lang="en-US" sz="1000" dirty="0" err="1">
                <a:latin typeface="Lucida Console" panose="020B0609040504020204" pitchFamily="49" charset="0"/>
              </a:rPr>
              <a:t>d.dname</a:t>
            </a:r>
            <a:r>
              <a:rPr lang="en-US" sz="1000" dirty="0">
                <a:latin typeface="Lucida Console" panose="020B0609040504020204" pitchFamily="49" charset="0"/>
              </a:rPr>
              <a:t/>
            </a:r>
            <a:br>
              <a:rPr lang="en-US" sz="1000" dirty="0">
                <a:latin typeface="Lucida Console" panose="020B0609040504020204" pitchFamily="49" charset="0"/>
              </a:rPr>
            </a:br>
            <a:endParaRPr lang="en-US" sz="1000" dirty="0">
              <a:latin typeface="Lucida Console" panose="020B0609040504020204" pitchFamily="49" charset="0"/>
            </a:endParaRPr>
          </a:p>
        </p:txBody>
      </p:sp>
    </p:spTree>
    <p:extLst>
      <p:ext uri="{BB962C8B-B14F-4D97-AF65-F5344CB8AC3E}">
        <p14:creationId xmlns:p14="http://schemas.microsoft.com/office/powerpoint/2010/main" val="14589222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all employees who work in NEW YORK</a:t>
            </a:r>
            <a:endParaRPr lang="en-US" sz="2109" i="1" dirty="0"/>
          </a:p>
        </p:txBody>
      </p:sp>
      <p:sp>
        <p:nvSpPr>
          <p:cNvPr id="6" name="Rectangle 5"/>
          <p:cNvSpPr/>
          <p:nvPr/>
        </p:nvSpPr>
        <p:spPr>
          <a:xfrm>
            <a:off x="214306"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50"/>
          </a:p>
        </p:txBody>
      </p:sp>
      <p:sp>
        <p:nvSpPr>
          <p:cNvPr id="8" name="Rectangle 7"/>
          <p:cNvSpPr/>
          <p:nvPr/>
        </p:nvSpPr>
        <p:spPr>
          <a:xfrm>
            <a:off x="4580790" y="904182"/>
            <a:ext cx="4172269" cy="3944569"/>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050"/>
          </a:p>
        </p:txBody>
      </p:sp>
      <p:sp>
        <p:nvSpPr>
          <p:cNvPr id="9" name="TextBox 8"/>
          <p:cNvSpPr txBox="1"/>
          <p:nvPr/>
        </p:nvSpPr>
        <p:spPr>
          <a:xfrm>
            <a:off x="4639516" y="910879"/>
            <a:ext cx="4113543" cy="1223412"/>
          </a:xfrm>
          <a:prstGeom prst="rect">
            <a:avLst/>
          </a:prstGeom>
          <a:noFill/>
        </p:spPr>
        <p:txBody>
          <a:bodyPr wrap="square" rtlCol="0">
            <a:spAutoFit/>
          </a:bodyPr>
          <a:lstStyle/>
          <a:p>
            <a:r>
              <a:rPr lang="en-US" sz="1050" dirty="0">
                <a:latin typeface="Lucida Console" panose="020B0609040504020204" pitchFamily="49" charset="0"/>
              </a:rPr>
              <a:t>select e.*</a:t>
            </a:r>
          </a:p>
          <a:p>
            <a:r>
              <a:rPr lang="en-US" sz="1050" dirty="0">
                <a:latin typeface="Lucida Console" panose="020B0609040504020204" pitchFamily="49" charset="0"/>
              </a:rPr>
              <a:t>,      d.*</a:t>
            </a:r>
          </a:p>
          <a:p>
            <a:r>
              <a:rPr lang="en-US" sz="1050" dirty="0">
                <a:latin typeface="Lucida Console" panose="020B0609040504020204" pitchFamily="49" charset="0"/>
              </a:rPr>
              <a:t>from   </a:t>
            </a:r>
            <a:r>
              <a:rPr lang="en-US" sz="1050" dirty="0" err="1">
                <a:latin typeface="Lucida Console" panose="020B0609040504020204" pitchFamily="49" charset="0"/>
              </a:rPr>
              <a:t>emp</a:t>
            </a:r>
            <a:r>
              <a:rPr lang="en-US" sz="1050" dirty="0">
                <a:latin typeface="Lucida Console" panose="020B0609040504020204" pitchFamily="49" charset="0"/>
              </a:rPr>
              <a:t> e</a:t>
            </a:r>
          </a:p>
          <a:p>
            <a:r>
              <a:rPr lang="en-US" sz="1050" dirty="0">
                <a:latin typeface="Lucida Console" panose="020B0609040504020204" pitchFamily="49" charset="0"/>
              </a:rPr>
              <a:t>       left outer join</a:t>
            </a:r>
          </a:p>
          <a:p>
            <a:r>
              <a:rPr lang="en-US" sz="1050" dirty="0">
                <a:latin typeface="Lucida Console" panose="020B0609040504020204" pitchFamily="49" charset="0"/>
              </a:rPr>
              <a:t>       </a:t>
            </a:r>
            <a:r>
              <a:rPr lang="en-US" sz="1050" dirty="0" err="1">
                <a:latin typeface="Lucida Console" panose="020B0609040504020204" pitchFamily="49" charset="0"/>
              </a:rPr>
              <a:t>dept</a:t>
            </a:r>
            <a:r>
              <a:rPr lang="en-US" sz="1050" dirty="0">
                <a:latin typeface="Lucida Console" panose="020B0609040504020204" pitchFamily="49" charset="0"/>
              </a:rPr>
              <a:t> d</a:t>
            </a:r>
          </a:p>
          <a:p>
            <a:r>
              <a:rPr lang="en-US" sz="1050" dirty="0">
                <a:latin typeface="Lucida Console" panose="020B0609040504020204" pitchFamily="49" charset="0"/>
              </a:rPr>
              <a:t>       on (</a:t>
            </a:r>
            <a:r>
              <a:rPr lang="en-US" sz="1050" dirty="0" err="1">
                <a:latin typeface="Lucida Console" panose="020B0609040504020204" pitchFamily="49" charset="0"/>
              </a:rPr>
              <a:t>e.deptno</a:t>
            </a:r>
            <a:r>
              <a:rPr lang="en-US" sz="1050" dirty="0">
                <a:latin typeface="Lucida Console" panose="020B0609040504020204" pitchFamily="49" charset="0"/>
              </a:rPr>
              <a:t> = </a:t>
            </a:r>
            <a:r>
              <a:rPr lang="en-US" sz="1050" dirty="0" err="1">
                <a:latin typeface="Lucida Console" panose="020B0609040504020204" pitchFamily="49" charset="0"/>
              </a:rPr>
              <a:t>d.deptno</a:t>
            </a:r>
            <a:r>
              <a:rPr lang="en-US" sz="1050" dirty="0">
                <a:latin typeface="Lucida Console" panose="020B0609040504020204" pitchFamily="49" charset="0"/>
              </a:rPr>
              <a:t>)</a:t>
            </a:r>
          </a:p>
          <a:p>
            <a:r>
              <a:rPr lang="en-US" sz="1050" dirty="0">
                <a:latin typeface="Lucida Console" panose="020B0609040504020204" pitchFamily="49" charset="0"/>
              </a:rPr>
              <a:t>where  </a:t>
            </a:r>
            <a:r>
              <a:rPr lang="en-US" sz="1050" dirty="0" err="1">
                <a:latin typeface="Lucida Console" panose="020B0609040504020204" pitchFamily="49" charset="0"/>
              </a:rPr>
              <a:t>d.loc</a:t>
            </a:r>
            <a:r>
              <a:rPr lang="en-US" sz="1050" dirty="0">
                <a:latin typeface="Lucida Console" panose="020B0609040504020204" pitchFamily="49" charset="0"/>
              </a:rPr>
              <a:t> = 'NEW YORK' </a:t>
            </a:r>
          </a:p>
        </p:txBody>
      </p:sp>
      <p:sp>
        <p:nvSpPr>
          <p:cNvPr id="10" name="TextBox 9"/>
          <p:cNvSpPr txBox="1"/>
          <p:nvPr/>
        </p:nvSpPr>
        <p:spPr>
          <a:xfrm>
            <a:off x="267882" y="910879"/>
            <a:ext cx="3781805" cy="1878206"/>
          </a:xfrm>
          <a:prstGeom prst="rect">
            <a:avLst/>
          </a:prstGeom>
          <a:noFill/>
        </p:spPr>
        <p:txBody>
          <a:bodyPr wrap="none" rtlCol="0">
            <a:spAutoFit/>
          </a:bodyPr>
          <a:lstStyle/>
          <a:p>
            <a:r>
              <a:rPr lang="en-US" sz="1055" dirty="0" smtClean="0">
                <a:latin typeface="Lucida Console" panose="020B0609040504020204" pitchFamily="49" charset="0"/>
              </a:rPr>
              <a:t>{</a:t>
            </a:r>
            <a:endParaRPr lang="en-US" sz="1055" dirty="0">
              <a:latin typeface="Lucida Console" panose="020B0609040504020204" pitchFamily="49" charset="0"/>
            </a:endParaRPr>
          </a:p>
          <a:p>
            <a:r>
              <a:rPr lang="en-US" sz="1055" dirty="0">
                <a:latin typeface="Lucida Console" panose="020B0609040504020204" pitchFamily="49" charset="0"/>
              </a:rPr>
              <a:t>  "_source" : </a:t>
            </a:r>
            <a:r>
              <a:rPr lang="en-US" sz="1055" dirty="0" smtClean="0">
                <a:latin typeface="Lucida Console" panose="020B0609040504020204" pitchFamily="49" charset="0"/>
              </a:rPr>
              <a:t>[“*"],</a:t>
            </a:r>
            <a:endParaRPr lang="en-US" sz="1055" dirty="0">
              <a:latin typeface="Lucida Console" panose="020B0609040504020204" pitchFamily="49" charset="0"/>
            </a:endParaRPr>
          </a:p>
          <a:p>
            <a:r>
              <a:rPr lang="en-US" sz="1055" dirty="0">
                <a:latin typeface="Lucida Console" panose="020B0609040504020204" pitchFamily="49" charset="0"/>
              </a:rPr>
              <a:t> "query": {</a:t>
            </a:r>
          </a:p>
          <a:p>
            <a:r>
              <a:rPr lang="en-US" sz="1055" dirty="0">
                <a:latin typeface="Lucida Console" panose="020B0609040504020204" pitchFamily="49" charset="0"/>
              </a:rPr>
              <a:t>    "bool": {</a:t>
            </a:r>
          </a:p>
          <a:p>
            <a:r>
              <a:rPr lang="en-US" sz="1055" dirty="0">
                <a:latin typeface="Lucida Console" panose="020B0609040504020204" pitchFamily="49" charset="0"/>
              </a:rPr>
              <a:t>      "filter":  </a:t>
            </a:r>
          </a:p>
          <a:p>
            <a:r>
              <a:rPr lang="en-US" sz="1055" dirty="0">
                <a:latin typeface="Lucida Console" panose="020B0609040504020204" pitchFamily="49" charset="0"/>
              </a:rPr>
              <a:t>        { "term": </a:t>
            </a:r>
          </a:p>
          <a:p>
            <a:r>
              <a:rPr lang="en-US" sz="1055" dirty="0">
                <a:latin typeface="Lucida Console" panose="020B0609040504020204" pitchFamily="49" charset="0"/>
              </a:rPr>
              <a:t>            { "</a:t>
            </a:r>
            <a:r>
              <a:rPr lang="en-US" sz="1055" dirty="0" err="1">
                <a:latin typeface="Lucida Console" panose="020B0609040504020204" pitchFamily="49" charset="0"/>
              </a:rPr>
              <a:t>department.LOC</a:t>
            </a:r>
            <a:r>
              <a:rPr lang="en-US" sz="1055" dirty="0">
                <a:latin typeface="Lucida Console" panose="020B0609040504020204" pitchFamily="49" charset="0"/>
              </a:rPr>
              <a:t>": "NEW YORK" }</a:t>
            </a:r>
          </a:p>
          <a:p>
            <a:r>
              <a:rPr lang="en-US" sz="1055" dirty="0">
                <a:latin typeface="Lucida Console" panose="020B0609040504020204" pitchFamily="49" charset="0"/>
              </a:rPr>
              <a:t>        }</a:t>
            </a:r>
          </a:p>
          <a:p>
            <a:r>
              <a:rPr lang="en-US" sz="1055" dirty="0">
                <a:latin typeface="Lucida Console" panose="020B0609040504020204" pitchFamily="49" charset="0"/>
              </a:rPr>
              <a:t>    }</a:t>
            </a:r>
          </a:p>
          <a:p>
            <a:r>
              <a:rPr lang="en-US" sz="1055" dirty="0">
                <a:latin typeface="Lucida Console" panose="020B0609040504020204" pitchFamily="49" charset="0"/>
              </a:rPr>
              <a:t> }</a:t>
            </a:r>
          </a:p>
          <a:p>
            <a:r>
              <a:rPr lang="en-US" sz="1055" dirty="0" smtClean="0">
                <a:latin typeface="Lucida Console" panose="020B0609040504020204" pitchFamily="49" charset="0"/>
              </a:rPr>
              <a:t>}</a:t>
            </a:r>
            <a:endParaRPr lang="en-US" sz="1055" dirty="0">
              <a:latin typeface="Lucida Console" panose="020B0609040504020204" pitchFamily="49" charset="0"/>
            </a:endParaRPr>
          </a:p>
        </p:txBody>
      </p:sp>
    </p:spTree>
    <p:extLst>
      <p:ext uri="{BB962C8B-B14F-4D97-AF65-F5344CB8AC3E}">
        <p14:creationId xmlns:p14="http://schemas.microsoft.com/office/powerpoint/2010/main" val="15968484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Employee named KING </a:t>
            </a:r>
            <a:br>
              <a:rPr lang="en-US" sz="2109" dirty="0"/>
            </a:br>
            <a:r>
              <a:rPr lang="en-US" sz="2109" dirty="0"/>
              <a:t>with all employees who work under her or him</a:t>
            </a:r>
            <a:br>
              <a:rPr lang="en-US" sz="2109" dirty="0"/>
            </a:br>
            <a:r>
              <a:rPr lang="en-US" sz="2109" dirty="0"/>
              <a:t>and a neat list of the names of these subordinate staff</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2092881"/>
          </a:xfrm>
          <a:prstGeom prst="rect">
            <a:avLst/>
          </a:prstGeom>
          <a:noFill/>
        </p:spPr>
        <p:txBody>
          <a:bodyPr wrap="square" rtlCol="0">
            <a:spAutoFit/>
          </a:bodyPr>
          <a:lstStyle/>
          <a:p>
            <a:r>
              <a:rPr lang="en-US" sz="1000" dirty="0">
                <a:latin typeface="Lucida Console" panose="020B0609040504020204" pitchFamily="49" charset="0"/>
              </a:rPr>
              <a:t>select e.*</a:t>
            </a:r>
          </a:p>
          <a:p>
            <a:r>
              <a:rPr lang="en-US" sz="1000" dirty="0">
                <a:latin typeface="Lucida Console" panose="020B0609040504020204" pitchFamily="49" charset="0"/>
              </a:rPr>
              <a:t>,      cursor( select * </a:t>
            </a:r>
            <a:br>
              <a:rPr lang="en-US" sz="1000" dirty="0">
                <a:latin typeface="Lucida Console" panose="020B0609040504020204" pitchFamily="49" charset="0"/>
              </a:rPr>
            </a:br>
            <a:r>
              <a:rPr lang="en-US" sz="1000" dirty="0">
                <a:latin typeface="Lucida Console" panose="020B0609040504020204" pitchFamily="49" charset="0"/>
              </a:rPr>
              <a:t>               from </a:t>
            </a:r>
            <a:r>
              <a:rPr lang="en-US" sz="1000" dirty="0" err="1">
                <a:latin typeface="Lucida Console" panose="020B0609040504020204" pitchFamily="49" charset="0"/>
              </a:rPr>
              <a:t>emp</a:t>
            </a:r>
            <a:r>
              <a:rPr lang="en-US" sz="1000" dirty="0">
                <a:latin typeface="Lucida Console" panose="020B0609040504020204" pitchFamily="49" charset="0"/>
              </a:rPr>
              <a:t> s </a:t>
            </a:r>
            <a:br>
              <a:rPr lang="en-US" sz="1000" dirty="0">
                <a:latin typeface="Lucida Console" panose="020B0609040504020204" pitchFamily="49" charset="0"/>
              </a:rPr>
            </a:br>
            <a:r>
              <a:rPr lang="en-US" sz="1000" dirty="0">
                <a:latin typeface="Lucida Console" panose="020B0609040504020204" pitchFamily="49" charset="0"/>
              </a:rPr>
              <a:t>               where </a:t>
            </a:r>
            <a:r>
              <a:rPr lang="en-US" sz="1000" dirty="0" err="1">
                <a:latin typeface="Lucida Console" panose="020B0609040504020204" pitchFamily="49" charset="0"/>
              </a:rPr>
              <a:t>s.mgr</a:t>
            </a:r>
            <a:r>
              <a:rPr lang="en-US" sz="1000" dirty="0">
                <a:latin typeface="Lucida Console" panose="020B0609040504020204" pitchFamily="49" charset="0"/>
              </a:rPr>
              <a:t> = </a:t>
            </a:r>
            <a:r>
              <a:rPr lang="en-US" sz="1000" dirty="0" err="1">
                <a:latin typeface="Lucida Console" panose="020B0609040504020204" pitchFamily="49" charset="0"/>
              </a:rPr>
              <a:t>e.empno</a:t>
            </a:r>
            <a:r>
              <a:rPr lang="en-US" sz="1000" dirty="0">
                <a:latin typeface="Lucida Console" panose="020B0609040504020204" pitchFamily="49" charset="0"/>
              </a:rPr>
              <a:t/>
            </a:r>
            <a:br>
              <a:rPr lang="en-US" sz="1000" dirty="0">
                <a:latin typeface="Lucida Console" panose="020B0609040504020204" pitchFamily="49" charset="0"/>
              </a:rPr>
            </a:br>
            <a:r>
              <a:rPr lang="en-US" sz="1000" dirty="0">
                <a:latin typeface="Lucida Console" panose="020B0609040504020204" pitchFamily="49" charset="0"/>
              </a:rPr>
              <a:t>             ) subordinates</a:t>
            </a:r>
          </a:p>
          <a:p>
            <a:r>
              <a:rPr lang="en-US" sz="1000" dirty="0">
                <a:latin typeface="Lucida Console" panose="020B0609040504020204" pitchFamily="49" charset="0"/>
              </a:rPr>
              <a:t>,      ( select </a:t>
            </a:r>
            <a:r>
              <a:rPr lang="en-US" sz="1000" dirty="0" err="1">
                <a:latin typeface="Lucida Console" panose="020B0609040504020204" pitchFamily="49" charset="0"/>
              </a:rPr>
              <a:t>listagg</a:t>
            </a:r>
            <a:r>
              <a:rPr lang="en-US" sz="1000" dirty="0">
                <a:latin typeface="Lucida Console" panose="020B0609040504020204" pitchFamily="49" charset="0"/>
              </a:rPr>
              <a:t>( </a:t>
            </a:r>
            <a:r>
              <a:rPr lang="en-US" sz="1000" dirty="0" err="1">
                <a:latin typeface="Lucida Console" panose="020B0609040504020204" pitchFamily="49" charset="0"/>
              </a:rPr>
              <a:t>s.ename</a:t>
            </a:r>
            <a:r>
              <a:rPr lang="en-US" sz="1000" dirty="0">
                <a:latin typeface="Lucida Console" panose="020B0609040504020204" pitchFamily="49" charset="0"/>
              </a:rPr>
              <a:t>, ',') </a:t>
            </a:r>
          </a:p>
          <a:p>
            <a:r>
              <a:rPr lang="en-US" sz="1000" dirty="0">
                <a:latin typeface="Lucida Console" panose="020B0609040504020204" pitchFamily="49" charset="0"/>
              </a:rPr>
              <a:t>                within group </a:t>
            </a:r>
            <a:br>
              <a:rPr lang="en-US" sz="1000" dirty="0">
                <a:latin typeface="Lucida Console" panose="020B0609040504020204" pitchFamily="49" charset="0"/>
              </a:rPr>
            </a:br>
            <a:r>
              <a:rPr lang="en-US" sz="1000" dirty="0">
                <a:latin typeface="Lucida Console" panose="020B0609040504020204" pitchFamily="49" charset="0"/>
              </a:rPr>
              <a:t>                (order by </a:t>
            </a:r>
            <a:r>
              <a:rPr lang="en-US" sz="1000" dirty="0" err="1">
                <a:latin typeface="Lucida Console" panose="020B0609040504020204" pitchFamily="49" charset="0"/>
              </a:rPr>
              <a:t>ename</a:t>
            </a:r>
            <a:r>
              <a:rPr lang="en-US" sz="1000" dirty="0">
                <a:latin typeface="Lucida Console" panose="020B0609040504020204" pitchFamily="49" charset="0"/>
              </a:rPr>
              <a:t>) </a:t>
            </a:r>
          </a:p>
          <a:p>
            <a:r>
              <a:rPr lang="en-US" sz="1000" dirty="0">
                <a:latin typeface="Lucida Console" panose="020B0609040504020204" pitchFamily="49" charset="0"/>
              </a:rPr>
              <a:t>         from   </a:t>
            </a:r>
            <a:r>
              <a:rPr lang="en-US" sz="1000" dirty="0" err="1">
                <a:latin typeface="Lucida Console" panose="020B0609040504020204" pitchFamily="49" charset="0"/>
              </a:rPr>
              <a:t>emp</a:t>
            </a:r>
            <a:r>
              <a:rPr lang="en-US" sz="1000" dirty="0">
                <a:latin typeface="Lucida Console" panose="020B0609040504020204" pitchFamily="49" charset="0"/>
              </a:rPr>
              <a:t> s </a:t>
            </a:r>
          </a:p>
          <a:p>
            <a:r>
              <a:rPr lang="en-US" sz="1000" dirty="0">
                <a:latin typeface="Lucida Console" panose="020B0609040504020204" pitchFamily="49" charset="0"/>
              </a:rPr>
              <a:t>         where  </a:t>
            </a:r>
            <a:r>
              <a:rPr lang="en-US" sz="1000" dirty="0" err="1">
                <a:latin typeface="Lucida Console" panose="020B0609040504020204" pitchFamily="49" charset="0"/>
              </a:rPr>
              <a:t>s.mgr</a:t>
            </a:r>
            <a:r>
              <a:rPr lang="en-US" sz="1000" dirty="0">
                <a:latin typeface="Lucida Console" panose="020B0609040504020204" pitchFamily="49" charset="0"/>
              </a:rPr>
              <a:t> = </a:t>
            </a:r>
            <a:r>
              <a:rPr lang="en-US" sz="1000" dirty="0" err="1">
                <a:latin typeface="Lucida Console" panose="020B0609040504020204" pitchFamily="49" charset="0"/>
              </a:rPr>
              <a:t>e.empno</a:t>
            </a:r>
            <a:endParaRPr lang="en-US" sz="1000" dirty="0">
              <a:latin typeface="Lucida Console" panose="020B0609040504020204" pitchFamily="49" charset="0"/>
            </a:endParaRPr>
          </a:p>
          <a:p>
            <a:r>
              <a:rPr lang="en-US" sz="1000" dirty="0">
                <a:latin typeface="Lucida Console" panose="020B0609040504020204" pitchFamily="49" charset="0"/>
              </a:rPr>
              <a:t>       ) as "staff"</a:t>
            </a:r>
          </a:p>
          <a:p>
            <a:r>
              <a:rPr lang="en-US" sz="1000" dirty="0">
                <a:latin typeface="Lucida Console" panose="020B0609040504020204" pitchFamily="49" charset="0"/>
              </a:rPr>
              <a:t>from   </a:t>
            </a:r>
            <a:r>
              <a:rPr lang="en-US" sz="1000" dirty="0" err="1">
                <a:latin typeface="Lucida Console" panose="020B0609040504020204" pitchFamily="49" charset="0"/>
              </a:rPr>
              <a:t>emp</a:t>
            </a:r>
            <a:r>
              <a:rPr lang="en-US" sz="1000" dirty="0">
                <a:latin typeface="Lucida Console" panose="020B0609040504020204" pitchFamily="49" charset="0"/>
              </a:rPr>
              <a:t> e</a:t>
            </a:r>
          </a:p>
          <a:p>
            <a:r>
              <a:rPr lang="en-US" sz="1000" dirty="0">
                <a:latin typeface="Lucida Console" panose="020B0609040504020204" pitchFamily="49" charset="0"/>
              </a:rPr>
              <a:t>where  </a:t>
            </a:r>
            <a:r>
              <a:rPr lang="en-US" sz="1000" dirty="0" err="1">
                <a:latin typeface="Lucida Console" panose="020B0609040504020204" pitchFamily="49" charset="0"/>
              </a:rPr>
              <a:t>e.ename</a:t>
            </a:r>
            <a:r>
              <a:rPr lang="en-US" sz="1000" dirty="0">
                <a:latin typeface="Lucida Console" panose="020B0609040504020204" pitchFamily="49" charset="0"/>
              </a:rPr>
              <a:t> = 'KING' </a:t>
            </a:r>
          </a:p>
        </p:txBody>
      </p:sp>
      <p:cxnSp>
        <p:nvCxnSpPr>
          <p:cNvPr id="4" name="Straight Connector 3"/>
          <p:cNvCxnSpPr/>
          <p:nvPr/>
        </p:nvCxnSpPr>
        <p:spPr>
          <a:xfrm>
            <a:off x="433137" y="1237534"/>
            <a:ext cx="3423843" cy="33688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1608794" y="1546917"/>
            <a:ext cx="2248186" cy="305945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40315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Facet aggregation: # employees by job, by salary bucket, by department and by </a:t>
            </a:r>
            <a:r>
              <a:rPr lang="en-US" sz="2109" dirty="0" err="1"/>
              <a:t>startdate</a:t>
            </a:r>
            <a:r>
              <a:rPr lang="en-US" sz="2109" dirty="0"/>
              <a:t> (1)</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381836" cy="222240"/>
          </a:xfrm>
          <a:prstGeom prst="rect">
            <a:avLst/>
          </a:prstGeom>
          <a:noFill/>
        </p:spPr>
        <p:txBody>
          <a:bodyPr wrap="none" rtlCol="0">
            <a:spAutoFit/>
          </a:bodyPr>
          <a:lstStyle/>
          <a:p>
            <a:r>
              <a:rPr lang="en-US" sz="844" b="1" dirty="0" smtClean="0">
                <a:latin typeface="Lucida Console" panose="020B0609040504020204" pitchFamily="49" charset="0"/>
              </a:rPr>
              <a:t>TBD</a:t>
            </a:r>
            <a:endParaRPr lang="en-US" sz="844" b="1" dirty="0">
              <a:latin typeface="Lucida Console" panose="020B0609040504020204" pitchFamily="49" charset="0"/>
            </a:endParaRP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3597908"/>
          </a:xfrm>
          <a:prstGeom prst="rect">
            <a:avLst/>
          </a:prstGeom>
          <a:noFill/>
        </p:spPr>
        <p:txBody>
          <a:bodyPr wrap="square" rtlCol="0">
            <a:spAutoFit/>
          </a:bodyPr>
          <a:lstStyle/>
          <a:p>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t>
            </a:r>
            <a:r>
              <a:rPr lang="en-US" sz="949" b="1" dirty="0" err="1">
                <a:latin typeface="Lucida Console" panose="020B0609040504020204" pitchFamily="49" charset="0"/>
              </a:rPr>
              <a:t>categorizedByJob</a:t>
            </a:r>
            <a:endParaRPr lang="en-US" sz="949" dirty="0">
              <a:latin typeface="Lucida Console" panose="020B0609040504020204" pitchFamily="49" charset="0"/>
            </a:endParaRPr>
          </a:p>
          <a:p>
            <a:r>
              <a:rPr lang="en-US" sz="949" dirty="0">
                <a:latin typeface="Lucida Console" panose="020B0609040504020204" pitchFamily="49" charset="0"/>
              </a:rPr>
              <a:t>select job</a:t>
            </a:r>
          </a:p>
          <a:p>
            <a:r>
              <a:rPr lang="en-US" sz="949" dirty="0">
                <a:latin typeface="Lucida Console" panose="020B0609040504020204" pitchFamily="49" charset="0"/>
              </a:rPr>
              <a:t>,      count(*) as "count"</a:t>
            </a:r>
          </a:p>
          <a:p>
            <a:r>
              <a:rPr lang="en-US" sz="949" dirty="0">
                <a:latin typeface="Lucida Console" panose="020B0609040504020204" pitchFamily="49" charset="0"/>
              </a:rPr>
              <a:t>from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group</a:t>
            </a:r>
          </a:p>
          <a:p>
            <a:r>
              <a:rPr lang="en-US" sz="949" dirty="0">
                <a:latin typeface="Lucida Console" panose="020B0609040504020204" pitchFamily="49" charset="0"/>
              </a:rPr>
              <a:t>by     job</a:t>
            </a:r>
          </a:p>
          <a:p>
            <a:r>
              <a:rPr lang="en-US" sz="949" dirty="0">
                <a:latin typeface="Lucida Console" panose="020B0609040504020204" pitchFamily="49" charset="0"/>
              </a:rPr>
              <a:t>order </a:t>
            </a:r>
          </a:p>
          <a:p>
            <a:r>
              <a:rPr lang="en-US" sz="949" dirty="0">
                <a:latin typeface="Lucida Console" panose="020B0609040504020204" pitchFamily="49" charset="0"/>
              </a:rPr>
              <a:t>by     "count" </a:t>
            </a:r>
            <a:r>
              <a:rPr lang="en-US" sz="949" dirty="0" err="1">
                <a:latin typeface="Lucida Console" panose="020B0609040504020204" pitchFamily="49" charset="0"/>
              </a:rPr>
              <a:t>desc</a:t>
            </a:r>
            <a:endParaRPr lang="en-US" sz="949" dirty="0">
              <a:latin typeface="Lucida Console" panose="020B0609040504020204" pitchFamily="49" charset="0"/>
            </a:endParaRPr>
          </a:p>
          <a:p>
            <a:r>
              <a:rPr lang="nl-NL" sz="949" dirty="0">
                <a:latin typeface="Lucida Console" panose="020B0609040504020204" pitchFamily="49" charset="0"/>
              </a:rPr>
              <a:t> </a:t>
            </a:r>
          </a:p>
          <a:p>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r>
            <a:br>
              <a:rPr lang="nl-NL" sz="949" dirty="0">
                <a:latin typeface="Lucida Console" panose="020B0609040504020204" pitchFamily="49" charset="0"/>
              </a:rPr>
            </a:br>
            <a:endParaRPr lang="nl-NL" sz="949" dirty="0">
              <a:latin typeface="Lucida Console" panose="020B0609040504020204" pitchFamily="49" charset="0"/>
            </a:endParaRPr>
          </a:p>
          <a:p>
            <a:r>
              <a:rPr lang="nl-NL" sz="949" dirty="0">
                <a:latin typeface="Lucida Console" panose="020B0609040504020204" pitchFamily="49" charset="0"/>
              </a:rPr>
              <a:t>-- </a:t>
            </a:r>
            <a:r>
              <a:rPr lang="en-US" sz="949" b="1" dirty="0" err="1">
                <a:latin typeface="Lucida Console" panose="020B0609040504020204" pitchFamily="49" charset="0"/>
              </a:rPr>
              <a:t>categorizedByDepartment</a:t>
            </a:r>
            <a:endParaRPr lang="en-US" sz="949" dirty="0">
              <a:latin typeface="Lucida Console" panose="020B0609040504020204" pitchFamily="49" charset="0"/>
            </a:endParaRPr>
          </a:p>
          <a:p>
            <a:r>
              <a:rPr lang="en-US" sz="949" dirty="0">
                <a:latin typeface="Lucida Console" panose="020B0609040504020204" pitchFamily="49" charset="0"/>
              </a:rPr>
              <a:t>select </a:t>
            </a:r>
            <a:r>
              <a:rPr lang="en-US" sz="949" dirty="0" err="1">
                <a:latin typeface="Lucida Console" panose="020B0609040504020204" pitchFamily="49" charset="0"/>
              </a:rPr>
              <a:t>deptno</a:t>
            </a:r>
            <a:endParaRPr lang="en-US" sz="949" dirty="0">
              <a:latin typeface="Lucida Console" panose="020B0609040504020204" pitchFamily="49" charset="0"/>
            </a:endParaRPr>
          </a:p>
          <a:p>
            <a:r>
              <a:rPr lang="en-US" sz="949" dirty="0">
                <a:latin typeface="Lucida Console" panose="020B0609040504020204" pitchFamily="49" charset="0"/>
              </a:rPr>
              <a:t>,      count(*) as "count"</a:t>
            </a:r>
          </a:p>
          <a:p>
            <a:r>
              <a:rPr lang="en-US" sz="949" dirty="0">
                <a:latin typeface="Lucida Console" panose="020B0609040504020204" pitchFamily="49" charset="0"/>
              </a:rPr>
              <a:t>from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group</a:t>
            </a:r>
          </a:p>
          <a:p>
            <a:r>
              <a:rPr lang="en-US" sz="949" dirty="0">
                <a:latin typeface="Lucida Console" panose="020B0609040504020204" pitchFamily="49" charset="0"/>
              </a:rPr>
              <a:t>by     </a:t>
            </a:r>
            <a:r>
              <a:rPr lang="en-US" sz="949" dirty="0" err="1">
                <a:latin typeface="Lucida Console" panose="020B0609040504020204" pitchFamily="49" charset="0"/>
              </a:rPr>
              <a:t>deptno</a:t>
            </a:r>
            <a:endParaRPr lang="en-US" sz="949" dirty="0">
              <a:latin typeface="Lucida Console" panose="020B0609040504020204" pitchFamily="49" charset="0"/>
            </a:endParaRPr>
          </a:p>
          <a:p>
            <a:r>
              <a:rPr lang="en-US" sz="949" dirty="0">
                <a:latin typeface="Lucida Console" panose="020B0609040504020204" pitchFamily="49" charset="0"/>
              </a:rPr>
              <a:t>order </a:t>
            </a:r>
          </a:p>
          <a:p>
            <a:r>
              <a:rPr lang="en-US" sz="949" dirty="0">
                <a:latin typeface="Lucida Console" panose="020B0609040504020204" pitchFamily="49" charset="0"/>
              </a:rPr>
              <a:t>by     "count" </a:t>
            </a:r>
            <a:r>
              <a:rPr lang="en-US" sz="949" dirty="0" err="1">
                <a:latin typeface="Lucida Console" panose="020B0609040504020204" pitchFamily="49" charset="0"/>
              </a:rPr>
              <a:t>desc</a:t>
            </a:r>
            <a:endParaRPr lang="en-US" sz="949" dirty="0">
              <a:latin typeface="Lucida Console" panose="020B0609040504020204" pitchFamily="49" charset="0"/>
            </a:endParaRPr>
          </a:p>
          <a:p>
            <a:endParaRPr lang="en-US" sz="949" dirty="0">
              <a:latin typeface="Lucida Console" panose="020B0609040504020204" pitchFamily="49" charset="0"/>
            </a:endParaRPr>
          </a:p>
        </p:txBody>
      </p:sp>
    </p:spTree>
    <p:extLst>
      <p:ext uri="{BB962C8B-B14F-4D97-AF65-F5344CB8AC3E}">
        <p14:creationId xmlns:p14="http://schemas.microsoft.com/office/powerpoint/2010/main" val="2300009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Facet aggregation: # employees by job, by salary bucket, by department and by </a:t>
            </a:r>
            <a:r>
              <a:rPr lang="en-US" sz="2109" dirty="0" err="1"/>
              <a:t>startdate</a:t>
            </a:r>
            <a:r>
              <a:rPr lang="en-US" sz="2109" dirty="0"/>
              <a:t> (2)</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3890039"/>
          </a:xfrm>
          <a:prstGeom prst="rect">
            <a:avLst/>
          </a:prstGeom>
          <a:noFill/>
        </p:spPr>
        <p:txBody>
          <a:bodyPr wrap="square" rtlCol="0">
            <a:spAutoFit/>
          </a:bodyPr>
          <a:lstStyle/>
          <a:p>
            <a:r>
              <a:rPr lang="nl-NL" sz="949" dirty="0">
                <a:latin typeface="Lucida Console" panose="020B0609040504020204" pitchFamily="49" charset="0"/>
              </a:rPr>
              <a:t>-- </a:t>
            </a:r>
            <a:r>
              <a:rPr lang="en-US" sz="949" dirty="0" err="1">
                <a:latin typeface="Lucida Console" panose="020B0609040504020204" pitchFamily="49" charset="0"/>
              </a:rPr>
              <a:t>categorizedBySalary</a:t>
            </a:r>
            <a:endParaRPr lang="en-US" sz="949" dirty="0">
              <a:latin typeface="Lucida Console" panose="020B0609040504020204" pitchFamily="49" charset="0"/>
            </a:endParaRPr>
          </a:p>
          <a:p>
            <a:r>
              <a:rPr lang="en-US" sz="949" dirty="0">
                <a:latin typeface="Lucida Console" panose="020B0609040504020204" pitchFamily="49" charset="0"/>
              </a:rPr>
              <a:t>with </a:t>
            </a:r>
            <a:r>
              <a:rPr lang="en-US" sz="949" dirty="0" err="1">
                <a:latin typeface="Lucida Console" panose="020B0609040504020204" pitchFamily="49" charset="0"/>
              </a:rPr>
              <a:t>bucket_boundaries</a:t>
            </a:r>
            <a:r>
              <a:rPr lang="en-US" sz="949" dirty="0">
                <a:latin typeface="Lucida Console" panose="020B0609040504020204" pitchFamily="49" charset="0"/>
              </a:rPr>
              <a:t> as</a:t>
            </a:r>
          </a:p>
          <a:p>
            <a:r>
              <a:rPr lang="en-US" sz="949" dirty="0">
                <a:latin typeface="Lucida Console" panose="020B0609040504020204" pitchFamily="49" charset="0"/>
              </a:rPr>
              <a:t>( select 10000 </a:t>
            </a:r>
            <a:r>
              <a:rPr lang="en-US" sz="949" dirty="0" err="1">
                <a:latin typeface="Lucida Console" panose="020B0609040504020204" pitchFamily="49" charset="0"/>
              </a:rPr>
              <a:t>lower_boundary</a:t>
            </a:r>
            <a:r>
              <a:rPr lang="en-US" sz="949" dirty="0">
                <a:latin typeface="Lucida Console" panose="020B0609040504020204" pitchFamily="49" charset="0"/>
              </a:rPr>
              <a:t> from dual</a:t>
            </a:r>
          </a:p>
          <a:p>
            <a:r>
              <a:rPr lang="en-US" sz="949" dirty="0">
                <a:latin typeface="Lucida Console" panose="020B0609040504020204" pitchFamily="49" charset="0"/>
              </a:rPr>
              <a:t>  union all</a:t>
            </a:r>
          </a:p>
          <a:p>
            <a:r>
              <a:rPr lang="en-US" sz="949" dirty="0">
                <a:latin typeface="Lucida Console" panose="020B0609040504020204" pitchFamily="49" charset="0"/>
              </a:rPr>
              <a:t>  select 2000 </a:t>
            </a:r>
            <a:r>
              <a:rPr lang="en-US" sz="949" dirty="0" err="1">
                <a:latin typeface="Lucida Console" panose="020B0609040504020204" pitchFamily="49" charset="0"/>
              </a:rPr>
              <a:t>lower_boundary</a:t>
            </a:r>
            <a:r>
              <a:rPr lang="en-US" sz="949" dirty="0">
                <a:latin typeface="Lucida Console" panose="020B0609040504020204" pitchFamily="49" charset="0"/>
              </a:rPr>
              <a:t> from dual</a:t>
            </a:r>
          </a:p>
          <a:p>
            <a:r>
              <a:rPr lang="en-US" sz="949" dirty="0">
                <a:latin typeface="Lucida Console" panose="020B0609040504020204" pitchFamily="49" charset="0"/>
              </a:rPr>
              <a:t>  union all</a:t>
            </a:r>
          </a:p>
          <a:p>
            <a:r>
              <a:rPr lang="en-US" sz="949" dirty="0">
                <a:latin typeface="Lucida Console" panose="020B0609040504020204" pitchFamily="49" charset="0"/>
              </a:rPr>
              <a:t>  select 3000 </a:t>
            </a:r>
            <a:r>
              <a:rPr lang="en-US" sz="949" dirty="0" err="1">
                <a:latin typeface="Lucida Console" panose="020B0609040504020204" pitchFamily="49" charset="0"/>
              </a:rPr>
              <a:t>lower_boundary</a:t>
            </a:r>
            <a:r>
              <a:rPr lang="en-US" sz="949" dirty="0">
                <a:latin typeface="Lucida Console" panose="020B0609040504020204" pitchFamily="49" charset="0"/>
              </a:rPr>
              <a:t> from dual</a:t>
            </a:r>
          </a:p>
          <a:p>
            <a:r>
              <a:rPr lang="en-US" sz="949" dirty="0">
                <a:latin typeface="Lucida Console" panose="020B0609040504020204" pitchFamily="49" charset="0"/>
              </a:rPr>
              <a:t>  union all</a:t>
            </a:r>
          </a:p>
          <a:p>
            <a:r>
              <a:rPr lang="en-US" sz="949" dirty="0">
                <a:latin typeface="Lucida Console" panose="020B0609040504020204" pitchFamily="49" charset="0"/>
              </a:rPr>
              <a:t>  select 10000 </a:t>
            </a:r>
            <a:r>
              <a:rPr lang="en-US" sz="949" dirty="0" err="1">
                <a:latin typeface="Lucida Console" panose="020B0609040504020204" pitchFamily="49" charset="0"/>
              </a:rPr>
              <a:t>lower_boundary</a:t>
            </a:r>
            <a:r>
              <a:rPr lang="en-US" sz="949" dirty="0">
                <a:latin typeface="Lucida Console" panose="020B0609040504020204" pitchFamily="49" charset="0"/>
              </a:rPr>
              <a:t> from dual</a:t>
            </a:r>
          </a:p>
          <a:p>
            <a:r>
              <a:rPr lang="en-US" sz="949" dirty="0">
                <a:latin typeface="Lucida Console" panose="020B0609040504020204" pitchFamily="49" charset="0"/>
              </a:rPr>
              <a:t>)</a:t>
            </a:r>
          </a:p>
          <a:p>
            <a:r>
              <a:rPr lang="en-US" sz="949" dirty="0">
                <a:latin typeface="Lucida Console" panose="020B0609040504020204" pitchFamily="49" charset="0"/>
              </a:rPr>
              <a:t>, buckets as</a:t>
            </a:r>
          </a:p>
          <a:p>
            <a:r>
              <a:rPr lang="en-US" sz="949" dirty="0">
                <a:latin typeface="Lucida Console" panose="020B0609040504020204" pitchFamily="49" charset="0"/>
              </a:rPr>
              <a:t>( select </a:t>
            </a:r>
            <a:r>
              <a:rPr lang="en-US" sz="949" dirty="0" err="1">
                <a:latin typeface="Lucida Console" panose="020B0609040504020204" pitchFamily="49" charset="0"/>
              </a:rPr>
              <a:t>lower_boundary</a:t>
            </a:r>
            <a:endParaRPr lang="en-US" sz="949" dirty="0">
              <a:latin typeface="Lucida Console" panose="020B0609040504020204" pitchFamily="49" charset="0"/>
            </a:endParaRPr>
          </a:p>
          <a:p>
            <a:r>
              <a:rPr lang="en-US" sz="949" dirty="0">
                <a:latin typeface="Lucida Console" panose="020B0609040504020204" pitchFamily="49" charset="0"/>
              </a:rPr>
              <a:t>  ,      lead(</a:t>
            </a:r>
            <a:r>
              <a:rPr lang="en-US" sz="949" dirty="0" err="1">
                <a:latin typeface="Lucida Console" panose="020B0609040504020204" pitchFamily="49" charset="0"/>
              </a:rPr>
              <a:t>lower_boundary</a:t>
            </a:r>
            <a:r>
              <a:rPr lang="en-US" sz="949" dirty="0">
                <a:latin typeface="Lucida Console" panose="020B0609040504020204" pitchFamily="49" charset="0"/>
              </a:rPr>
              <a:t>) over </a:t>
            </a:r>
            <a:br>
              <a:rPr lang="en-US" sz="949" dirty="0">
                <a:latin typeface="Lucida Console" panose="020B0609040504020204" pitchFamily="49" charset="0"/>
              </a:rPr>
            </a:br>
            <a:r>
              <a:rPr lang="en-US" sz="949" dirty="0">
                <a:latin typeface="Lucida Console" panose="020B0609040504020204" pitchFamily="49" charset="0"/>
              </a:rPr>
              <a:t>         (order by </a:t>
            </a:r>
            <a:r>
              <a:rPr lang="en-US" sz="949" dirty="0" err="1">
                <a:latin typeface="Lucida Console" panose="020B0609040504020204" pitchFamily="49" charset="0"/>
              </a:rPr>
              <a:t>lower_boundary</a:t>
            </a:r>
            <a:r>
              <a:rPr lang="en-US" sz="949" dirty="0">
                <a:latin typeface="Lucida Console" panose="020B0609040504020204" pitchFamily="49" charset="0"/>
              </a:rPr>
              <a:t>)-1 </a:t>
            </a:r>
            <a:r>
              <a:rPr lang="en-US" sz="949" dirty="0" err="1">
                <a:latin typeface="Lucida Console" panose="020B0609040504020204" pitchFamily="49" charset="0"/>
              </a:rPr>
              <a:t>upper_boundary</a:t>
            </a:r>
            <a:endParaRPr lang="en-US" sz="949" dirty="0">
              <a:latin typeface="Lucida Console" panose="020B0609040504020204" pitchFamily="49" charset="0"/>
            </a:endParaRPr>
          </a:p>
          <a:p>
            <a:r>
              <a:rPr lang="en-US" sz="949" dirty="0">
                <a:latin typeface="Lucida Console" panose="020B0609040504020204" pitchFamily="49" charset="0"/>
              </a:rPr>
              <a:t>  from   </a:t>
            </a:r>
            <a:r>
              <a:rPr lang="en-US" sz="949" dirty="0" err="1">
                <a:latin typeface="Lucida Console" panose="020B0609040504020204" pitchFamily="49" charset="0"/>
              </a:rPr>
              <a:t>bucket_boundaries</a:t>
            </a:r>
            <a:endParaRPr lang="en-US" sz="949" dirty="0">
              <a:latin typeface="Lucida Console" panose="020B0609040504020204" pitchFamily="49" charset="0"/>
            </a:endParaRPr>
          </a:p>
          <a:p>
            <a:r>
              <a:rPr lang="en-US" sz="949" dirty="0">
                <a:latin typeface="Lucida Console" panose="020B0609040504020204" pitchFamily="49" charset="0"/>
              </a:rPr>
              <a:t>)</a:t>
            </a:r>
          </a:p>
          <a:p>
            <a:r>
              <a:rPr lang="en-US" sz="949" dirty="0">
                <a:latin typeface="Lucida Console" panose="020B0609040504020204" pitchFamily="49" charset="0"/>
              </a:rPr>
              <a:t>select </a:t>
            </a:r>
            <a:r>
              <a:rPr lang="en-US" sz="949" dirty="0" err="1">
                <a:latin typeface="Lucida Console" panose="020B0609040504020204" pitchFamily="49" charset="0"/>
              </a:rPr>
              <a:t>lower_boundary</a:t>
            </a:r>
            <a:endParaRPr lang="en-US" sz="949" dirty="0">
              <a:latin typeface="Lucida Console" panose="020B0609040504020204" pitchFamily="49" charset="0"/>
            </a:endParaRPr>
          </a:p>
          <a:p>
            <a:r>
              <a:rPr lang="en-US" sz="949" dirty="0">
                <a:latin typeface="Lucida Console" panose="020B0609040504020204" pitchFamily="49" charset="0"/>
              </a:rPr>
              <a:t>,      count(*)</a:t>
            </a:r>
          </a:p>
          <a:p>
            <a:r>
              <a:rPr lang="en-US" sz="949" dirty="0">
                <a:latin typeface="Lucida Console" panose="020B0609040504020204" pitchFamily="49" charset="0"/>
              </a:rPr>
              <a:t>from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       left outer join</a:t>
            </a:r>
          </a:p>
          <a:p>
            <a:r>
              <a:rPr lang="en-US" sz="949" dirty="0">
                <a:latin typeface="Lucida Console" panose="020B0609040504020204" pitchFamily="49" charset="0"/>
              </a:rPr>
              <a:t>       buckets</a:t>
            </a:r>
          </a:p>
          <a:p>
            <a:r>
              <a:rPr lang="en-US" sz="949" dirty="0">
                <a:latin typeface="Lucida Console" panose="020B0609040504020204" pitchFamily="49" charset="0"/>
              </a:rPr>
              <a:t>       on (</a:t>
            </a:r>
            <a:r>
              <a:rPr lang="en-US" sz="949" dirty="0" err="1">
                <a:latin typeface="Lucida Console" panose="020B0609040504020204" pitchFamily="49" charset="0"/>
              </a:rPr>
              <a:t>sal</a:t>
            </a:r>
            <a:r>
              <a:rPr lang="en-US" sz="949" dirty="0">
                <a:latin typeface="Lucida Console" panose="020B0609040504020204" pitchFamily="49" charset="0"/>
              </a:rPr>
              <a:t> between </a:t>
            </a:r>
            <a:r>
              <a:rPr lang="en-US" sz="949" dirty="0" err="1">
                <a:latin typeface="Lucida Console" panose="020B0609040504020204" pitchFamily="49" charset="0"/>
              </a:rPr>
              <a:t>lower_boundary</a:t>
            </a:r>
            <a:r>
              <a:rPr lang="en-US" sz="949" dirty="0">
                <a:latin typeface="Lucida Console" panose="020B0609040504020204" pitchFamily="49" charset="0"/>
              </a:rPr>
              <a:t> </a:t>
            </a:r>
            <a:br>
              <a:rPr lang="en-US" sz="949" dirty="0">
                <a:latin typeface="Lucida Console" panose="020B0609040504020204" pitchFamily="49" charset="0"/>
              </a:rPr>
            </a:br>
            <a:r>
              <a:rPr lang="en-US" sz="949" dirty="0">
                <a:latin typeface="Lucida Console" panose="020B0609040504020204" pitchFamily="49" charset="0"/>
              </a:rPr>
              <a:t>                   and </a:t>
            </a:r>
            <a:r>
              <a:rPr lang="en-US" sz="949" dirty="0" err="1">
                <a:latin typeface="Lucida Console" panose="020B0609040504020204" pitchFamily="49" charset="0"/>
              </a:rPr>
              <a:t>upper_boundary</a:t>
            </a:r>
            <a:r>
              <a:rPr lang="en-US" sz="949" dirty="0">
                <a:latin typeface="Lucida Console" panose="020B0609040504020204" pitchFamily="49" charset="0"/>
              </a:rPr>
              <a:t>)</a:t>
            </a:r>
          </a:p>
          <a:p>
            <a:r>
              <a:rPr lang="en-US" sz="949" dirty="0">
                <a:latin typeface="Lucida Console" panose="020B0609040504020204" pitchFamily="49" charset="0"/>
              </a:rPr>
              <a:t>group</a:t>
            </a:r>
          </a:p>
          <a:p>
            <a:r>
              <a:rPr lang="en-US" sz="949" dirty="0">
                <a:latin typeface="Lucida Console" panose="020B0609040504020204" pitchFamily="49" charset="0"/>
              </a:rPr>
              <a:t>by     </a:t>
            </a:r>
            <a:r>
              <a:rPr lang="en-US" sz="949" dirty="0" err="1">
                <a:latin typeface="Lucida Console" panose="020B0609040504020204" pitchFamily="49" charset="0"/>
              </a:rPr>
              <a:t>lower_boundary</a:t>
            </a:r>
            <a:endParaRPr lang="en-US" sz="949" dirty="0">
              <a:latin typeface="Lucida Console" panose="020B0609040504020204" pitchFamily="49" charset="0"/>
            </a:endParaRPr>
          </a:p>
          <a:p>
            <a:endParaRPr lang="en-US" sz="949" dirty="0">
              <a:latin typeface="Lucida Console" panose="020B0609040504020204" pitchFamily="49" charset="0"/>
            </a:endParaRPr>
          </a:p>
        </p:txBody>
      </p:sp>
    </p:spTree>
    <p:extLst>
      <p:ext uri="{BB962C8B-B14F-4D97-AF65-F5344CB8AC3E}">
        <p14:creationId xmlns:p14="http://schemas.microsoft.com/office/powerpoint/2010/main" val="5977531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Facet aggregation: # employees by job, by salary bucket, by department and by </a:t>
            </a:r>
            <a:r>
              <a:rPr lang="en-US" sz="2109" dirty="0" err="1"/>
              <a:t>startdate</a:t>
            </a:r>
            <a:r>
              <a:rPr lang="en-US" sz="2109" dirty="0"/>
              <a:t> (3)</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2575449"/>
          </a:xfrm>
          <a:prstGeom prst="rect">
            <a:avLst/>
          </a:prstGeom>
          <a:noFill/>
        </p:spPr>
        <p:txBody>
          <a:bodyPr wrap="square" rtlCol="0">
            <a:spAutoFit/>
          </a:bodyPr>
          <a:lstStyle/>
          <a:p>
            <a:r>
              <a:rPr lang="nl-NL" sz="949" dirty="0">
                <a:latin typeface="Lucida Console" panose="020B0609040504020204" pitchFamily="49" charset="0"/>
              </a:rPr>
              <a:t>-- </a:t>
            </a:r>
            <a:r>
              <a:rPr lang="en-US" sz="949" dirty="0" err="1">
                <a:latin typeface="Lucida Console" panose="020B0609040504020204" pitchFamily="49" charset="0"/>
              </a:rPr>
              <a:t>categorizedByHiredate</a:t>
            </a:r>
            <a:endParaRPr lang="en-US" sz="949" dirty="0">
              <a:latin typeface="Lucida Console" panose="020B0609040504020204" pitchFamily="49" charset="0"/>
            </a:endParaRPr>
          </a:p>
          <a:p>
            <a:r>
              <a:rPr lang="en-US" sz="949" dirty="0">
                <a:latin typeface="Lucida Console" panose="020B0609040504020204" pitchFamily="49" charset="0"/>
              </a:rPr>
              <a:t>with tiled as</a:t>
            </a:r>
          </a:p>
          <a:p>
            <a:r>
              <a:rPr lang="en-US" sz="949" dirty="0">
                <a:latin typeface="Lucida Console" panose="020B0609040504020204" pitchFamily="49" charset="0"/>
              </a:rPr>
              <a:t>( select </a:t>
            </a:r>
            <a:r>
              <a:rPr lang="en-US" sz="949" dirty="0" err="1">
                <a:latin typeface="Lucida Console" panose="020B0609040504020204" pitchFamily="49" charset="0"/>
              </a:rPr>
              <a:t>ename</a:t>
            </a:r>
            <a:r>
              <a:rPr lang="en-US" sz="949" dirty="0">
                <a:latin typeface="Lucida Console" panose="020B0609040504020204" pitchFamily="49" charset="0"/>
              </a:rPr>
              <a:t> </a:t>
            </a:r>
          </a:p>
          <a:p>
            <a:r>
              <a:rPr lang="en-US" sz="949" dirty="0">
                <a:latin typeface="Lucida Console" panose="020B0609040504020204" pitchFamily="49" charset="0"/>
              </a:rPr>
              <a:t>  ,      </a:t>
            </a:r>
            <a:r>
              <a:rPr lang="en-US" sz="949" dirty="0" err="1">
                <a:latin typeface="Lucida Console" panose="020B0609040504020204" pitchFamily="49" charset="0"/>
              </a:rPr>
              <a:t>startdate</a:t>
            </a:r>
            <a:endParaRPr lang="en-US" sz="949" dirty="0">
              <a:latin typeface="Lucida Console" panose="020B0609040504020204" pitchFamily="49" charset="0"/>
            </a:endParaRPr>
          </a:p>
          <a:p>
            <a:r>
              <a:rPr lang="en-US" sz="949" dirty="0">
                <a:latin typeface="Lucida Console" panose="020B0609040504020204" pitchFamily="49" charset="0"/>
              </a:rPr>
              <a:t>  ,      </a:t>
            </a:r>
            <a:r>
              <a:rPr lang="en-US" sz="949" dirty="0" err="1">
                <a:latin typeface="Lucida Console" panose="020B0609040504020204" pitchFamily="49" charset="0"/>
              </a:rPr>
              <a:t>ntile</a:t>
            </a:r>
            <a:r>
              <a:rPr lang="en-US" sz="949" dirty="0">
                <a:latin typeface="Lucida Console" panose="020B0609040504020204" pitchFamily="49" charset="0"/>
              </a:rPr>
              <a:t>(4)  over (order by </a:t>
            </a:r>
            <a:r>
              <a:rPr lang="en-US" sz="949" dirty="0" err="1">
                <a:latin typeface="Lucida Console" panose="020B0609040504020204" pitchFamily="49" charset="0"/>
              </a:rPr>
              <a:t>startdate</a:t>
            </a:r>
            <a:r>
              <a:rPr lang="en-US" sz="949" dirty="0">
                <a:latin typeface="Lucida Console" panose="020B0609040504020204" pitchFamily="49" charset="0"/>
              </a:rPr>
              <a:t> </a:t>
            </a:r>
            <a:r>
              <a:rPr lang="en-US" sz="949" dirty="0" err="1">
                <a:latin typeface="Lucida Console" panose="020B0609040504020204" pitchFamily="49" charset="0"/>
              </a:rPr>
              <a:t>asc</a:t>
            </a:r>
            <a:r>
              <a:rPr lang="en-US" sz="949" dirty="0">
                <a:latin typeface="Lucida Console" panose="020B0609040504020204" pitchFamily="49" charset="0"/>
              </a:rPr>
              <a:t>) </a:t>
            </a:r>
            <a:br>
              <a:rPr lang="en-US" sz="949" dirty="0">
                <a:latin typeface="Lucida Console" panose="020B0609040504020204" pitchFamily="49" charset="0"/>
              </a:rPr>
            </a:br>
            <a:r>
              <a:rPr lang="en-US" sz="949" dirty="0">
                <a:latin typeface="Lucida Console" panose="020B0609040504020204" pitchFamily="49" charset="0"/>
              </a:rPr>
              <a:t>         as </a:t>
            </a:r>
            <a:r>
              <a:rPr lang="en-US" sz="949" dirty="0" err="1">
                <a:latin typeface="Lucida Console" panose="020B0609040504020204" pitchFamily="49" charset="0"/>
              </a:rPr>
              <a:t>size_bucket</a:t>
            </a:r>
            <a:endParaRPr lang="en-US" sz="949" dirty="0">
              <a:latin typeface="Lucida Console" panose="020B0609040504020204" pitchFamily="49" charset="0"/>
            </a:endParaRPr>
          </a:p>
          <a:p>
            <a:r>
              <a:rPr lang="en-US" sz="949" dirty="0">
                <a:latin typeface="Lucida Console" panose="020B0609040504020204" pitchFamily="49" charset="0"/>
              </a:rPr>
              <a:t>  from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a:t>
            </a:r>
          </a:p>
          <a:p>
            <a:r>
              <a:rPr lang="en-US" sz="949" dirty="0">
                <a:latin typeface="Lucida Console" panose="020B0609040504020204" pitchFamily="49" charset="0"/>
              </a:rPr>
              <a:t>select </a:t>
            </a:r>
            <a:r>
              <a:rPr lang="en-US" sz="949" dirty="0" err="1">
                <a:latin typeface="Lucida Console" panose="020B0609040504020204" pitchFamily="49" charset="0"/>
              </a:rPr>
              <a:t>size_bucket</a:t>
            </a:r>
            <a:endParaRPr lang="en-US" sz="949" dirty="0">
              <a:latin typeface="Lucida Console" panose="020B0609040504020204" pitchFamily="49" charset="0"/>
            </a:endParaRPr>
          </a:p>
          <a:p>
            <a:r>
              <a:rPr lang="en-US" sz="949" dirty="0">
                <a:latin typeface="Lucida Console" panose="020B0609040504020204" pitchFamily="49" charset="0"/>
              </a:rPr>
              <a:t>,      count(*) as "count"</a:t>
            </a:r>
          </a:p>
          <a:p>
            <a:r>
              <a:rPr lang="en-US" sz="949" dirty="0">
                <a:latin typeface="Lucida Console" panose="020B0609040504020204" pitchFamily="49" charset="0"/>
              </a:rPr>
              <a:t>,      </a:t>
            </a:r>
            <a:r>
              <a:rPr lang="en-US" sz="949" dirty="0" err="1">
                <a:latin typeface="Lucida Console" panose="020B0609040504020204" pitchFamily="49" charset="0"/>
              </a:rPr>
              <a:t>listagg</a:t>
            </a:r>
            <a:r>
              <a:rPr lang="en-US" sz="949" dirty="0">
                <a:latin typeface="Lucida Console" panose="020B0609040504020204" pitchFamily="49" charset="0"/>
              </a:rPr>
              <a:t>( </a:t>
            </a:r>
            <a:r>
              <a:rPr lang="en-US" sz="949" dirty="0" err="1">
                <a:latin typeface="Lucida Console" panose="020B0609040504020204" pitchFamily="49" charset="0"/>
              </a:rPr>
              <a:t>ename</a:t>
            </a:r>
            <a:r>
              <a:rPr lang="en-US" sz="949" dirty="0">
                <a:latin typeface="Lucida Console" panose="020B0609040504020204" pitchFamily="49" charset="0"/>
              </a:rPr>
              <a:t>, ',') </a:t>
            </a:r>
            <a:br>
              <a:rPr lang="en-US" sz="949" dirty="0">
                <a:latin typeface="Lucida Console" panose="020B0609040504020204" pitchFamily="49" charset="0"/>
              </a:rPr>
            </a:br>
            <a:r>
              <a:rPr lang="en-US" sz="949" dirty="0">
                <a:latin typeface="Lucida Console" panose="020B0609040504020204" pitchFamily="49" charset="0"/>
              </a:rPr>
              <a:t>       within group (order by </a:t>
            </a:r>
            <a:r>
              <a:rPr lang="en-US" sz="949" dirty="0" err="1">
                <a:latin typeface="Lucida Console" panose="020B0609040504020204" pitchFamily="49" charset="0"/>
              </a:rPr>
              <a:t>startdate</a:t>
            </a:r>
            <a:r>
              <a:rPr lang="en-US" sz="949" dirty="0">
                <a:latin typeface="Lucida Console" panose="020B0609040504020204" pitchFamily="49" charset="0"/>
              </a:rPr>
              <a:t>) employees</a:t>
            </a:r>
          </a:p>
          <a:p>
            <a:r>
              <a:rPr lang="en-US" sz="949" dirty="0">
                <a:latin typeface="Lucida Console" panose="020B0609040504020204" pitchFamily="49" charset="0"/>
              </a:rPr>
              <a:t>from   tiled</a:t>
            </a:r>
          </a:p>
          <a:p>
            <a:r>
              <a:rPr lang="en-US" sz="949" dirty="0">
                <a:latin typeface="Lucida Console" panose="020B0609040504020204" pitchFamily="49" charset="0"/>
              </a:rPr>
              <a:t>group</a:t>
            </a:r>
          </a:p>
          <a:p>
            <a:r>
              <a:rPr lang="en-US" sz="949" dirty="0">
                <a:latin typeface="Lucida Console" panose="020B0609040504020204" pitchFamily="49" charset="0"/>
              </a:rPr>
              <a:t>by     </a:t>
            </a:r>
            <a:r>
              <a:rPr lang="en-US" sz="949" dirty="0" err="1">
                <a:latin typeface="Lucida Console" panose="020B0609040504020204" pitchFamily="49" charset="0"/>
              </a:rPr>
              <a:t>size_bucket</a:t>
            </a:r>
            <a:endParaRPr lang="en-US" sz="949" dirty="0">
              <a:latin typeface="Lucida Console" panose="020B0609040504020204" pitchFamily="49" charset="0"/>
            </a:endParaRPr>
          </a:p>
          <a:p>
            <a:r>
              <a:rPr lang="en-US" sz="949" dirty="0">
                <a:latin typeface="Lucida Console" panose="020B0609040504020204" pitchFamily="49" charset="0"/>
              </a:rPr>
              <a:t>order</a:t>
            </a:r>
          </a:p>
          <a:p>
            <a:r>
              <a:rPr lang="en-US" sz="949" dirty="0">
                <a:latin typeface="Lucida Console" panose="020B0609040504020204" pitchFamily="49" charset="0"/>
              </a:rPr>
              <a:t>by     </a:t>
            </a:r>
            <a:r>
              <a:rPr lang="en-US" sz="949" dirty="0" err="1">
                <a:latin typeface="Lucida Console" panose="020B0609040504020204" pitchFamily="49" charset="0"/>
              </a:rPr>
              <a:t>size_bucket</a:t>
            </a:r>
            <a:endParaRPr lang="en-US" sz="949" dirty="0">
              <a:latin typeface="Lucida Console" panose="020B0609040504020204" pitchFamily="49" charset="0"/>
            </a:endParaRPr>
          </a:p>
        </p:txBody>
      </p:sp>
    </p:spTree>
    <p:extLst>
      <p:ext uri="{BB962C8B-B14F-4D97-AF65-F5344CB8AC3E}">
        <p14:creationId xmlns:p14="http://schemas.microsoft.com/office/powerpoint/2010/main" val="284296346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Create materialized collection from query</a:t>
            </a:r>
            <a:br>
              <a:rPr lang="en-US" sz="2109" dirty="0"/>
            </a:br>
            <a:r>
              <a:rPr lang="en-US" sz="2109" dirty="0"/>
              <a:t>departments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092787" cy="822661"/>
          </a:xfrm>
          <a:prstGeom prst="rect">
            <a:avLst/>
          </a:prstGeom>
          <a:noFill/>
        </p:spPr>
        <p:txBody>
          <a:bodyPr wrap="none" rtlCol="0">
            <a:spAutoFit/>
          </a:bodyPr>
          <a:lstStyle/>
          <a:p>
            <a:r>
              <a:rPr lang="en-US" sz="949" dirty="0" smtClean="0">
                <a:latin typeface="Lucida Console" panose="020B0609040504020204" pitchFamily="49" charset="0"/>
              </a:rPr>
              <a:t>Create index from index using </a:t>
            </a:r>
            <a:r>
              <a:rPr lang="en-US" sz="949" dirty="0" err="1" smtClean="0">
                <a:latin typeface="Lucida Console" panose="020B0609040504020204" pitchFamily="49" charset="0"/>
              </a:rPr>
              <a:t>Reindex</a:t>
            </a:r>
            <a:endParaRPr lang="en-US" sz="949" dirty="0" smtClean="0">
              <a:latin typeface="Lucida Console" panose="020B0609040504020204" pitchFamily="49" charset="0"/>
            </a:endParaRPr>
          </a:p>
          <a:p>
            <a:endParaRPr lang="en-US" sz="949" dirty="0" smtClean="0">
              <a:latin typeface="Lucida Console" panose="020B0609040504020204" pitchFamily="49" charset="0"/>
            </a:endParaRPr>
          </a:p>
          <a:p>
            <a:r>
              <a:rPr lang="en-US" sz="949" dirty="0" smtClean="0">
                <a:latin typeface="Lucida Console" panose="020B0609040504020204" pitchFamily="49" charset="0"/>
              </a:rPr>
              <a:t>Create an index based on an aggregation search result</a:t>
            </a:r>
            <a:br>
              <a:rPr lang="en-US" sz="949" dirty="0" smtClean="0">
                <a:latin typeface="Lucida Console" panose="020B0609040504020204" pitchFamily="49" charset="0"/>
              </a:rPr>
            </a:br>
            <a:r>
              <a:rPr lang="en-US" sz="949" dirty="0" smtClean="0">
                <a:latin typeface="Lucida Console" panose="020B0609040504020204" pitchFamily="49" charset="0"/>
              </a:rPr>
              <a:t>requires the commercial X-Pack feature</a:t>
            </a:r>
          </a:p>
          <a:p>
            <a:endParaRPr lang="en-US" sz="949" dirty="0">
              <a:latin typeface="Lucida Console" panose="020B0609040504020204" pitchFamily="49" charset="0"/>
            </a:endParaRP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4425314"/>
          </a:xfrm>
          <a:prstGeom prst="rect">
            <a:avLst/>
          </a:prstGeom>
          <a:noFill/>
        </p:spPr>
        <p:txBody>
          <a:bodyPr wrap="square" rtlCol="0">
            <a:spAutoFit/>
          </a:bodyPr>
          <a:lstStyle/>
          <a:p>
            <a:r>
              <a:rPr lang="en-US" sz="949" dirty="0">
                <a:latin typeface="Lucida Console" panose="020B0609040504020204" pitchFamily="49" charset="0"/>
              </a:rPr>
              <a:t>create or replace type </a:t>
            </a:r>
            <a:r>
              <a:rPr lang="en-US" sz="949" dirty="0" err="1">
                <a:latin typeface="Lucida Console" panose="020B0609040504020204" pitchFamily="49" charset="0"/>
              </a:rPr>
              <a:t>emp_t</a:t>
            </a:r>
            <a:r>
              <a:rPr lang="en-US" sz="949" dirty="0">
                <a:latin typeface="Lucida Console" panose="020B0609040504020204" pitchFamily="49" charset="0"/>
              </a:rPr>
              <a:t> as object</a:t>
            </a:r>
          </a:p>
          <a:p>
            <a:r>
              <a:rPr lang="en-US" sz="949" dirty="0">
                <a:latin typeface="Lucida Console" panose="020B0609040504020204" pitchFamily="49" charset="0"/>
              </a:rPr>
              <a:t>( EMPNO            NUMBER(4)      </a:t>
            </a:r>
          </a:p>
          <a:p>
            <a:r>
              <a:rPr lang="en-US" sz="738" dirty="0">
                <a:latin typeface="Lucida Console" panose="020B0609040504020204" pitchFamily="49" charset="0"/>
              </a:rPr>
              <a:t>, ENAME              VARCHAR2(10)   </a:t>
            </a:r>
          </a:p>
          <a:p>
            <a:r>
              <a:rPr lang="en-US" sz="738" dirty="0">
                <a:latin typeface="Lucida Console" panose="020B0609040504020204" pitchFamily="49" charset="0"/>
              </a:rPr>
              <a:t>, JOB                VARCHAR2(9)    </a:t>
            </a:r>
          </a:p>
          <a:p>
            <a:r>
              <a:rPr lang="en-US" sz="738" dirty="0">
                <a:latin typeface="Lucida Console" panose="020B0609040504020204" pitchFamily="49" charset="0"/>
              </a:rPr>
              <a:t>, MGR                NUMBER(4)      </a:t>
            </a:r>
          </a:p>
          <a:p>
            <a:r>
              <a:rPr lang="en-US" sz="738" dirty="0">
                <a:latin typeface="Lucida Console" panose="020B0609040504020204" pitchFamily="49" charset="0"/>
              </a:rPr>
              <a:t>, SAL                NUMBER(7,2)    </a:t>
            </a:r>
          </a:p>
          <a:p>
            <a:r>
              <a:rPr lang="en-US" sz="738" dirty="0">
                <a:latin typeface="Lucida Console" panose="020B0609040504020204" pitchFamily="49" charset="0"/>
              </a:rPr>
              <a:t>, COMM               NUMBER(7,2)    </a:t>
            </a:r>
          </a:p>
          <a:p>
            <a:r>
              <a:rPr lang="en-US" sz="738" dirty="0">
                <a:latin typeface="Lucida Console" panose="020B0609040504020204" pitchFamily="49" charset="0"/>
              </a:rPr>
              <a:t>, STARTDATE          DATE</a:t>
            </a:r>
          </a:p>
          <a:p>
            <a:r>
              <a:rPr lang="en-US" sz="949" dirty="0">
                <a:latin typeface="Lucida Console" panose="020B0609040504020204" pitchFamily="49" charset="0"/>
              </a:rPr>
              <a:t>)</a:t>
            </a:r>
          </a:p>
          <a:p>
            <a:endParaRPr lang="en-US" sz="949" dirty="0">
              <a:latin typeface="Lucida Console" panose="020B0609040504020204" pitchFamily="49" charset="0"/>
            </a:endParaRPr>
          </a:p>
          <a:p>
            <a:r>
              <a:rPr lang="en-US" sz="949" dirty="0">
                <a:latin typeface="Lucida Console" panose="020B0609040504020204" pitchFamily="49" charset="0"/>
              </a:rPr>
              <a:t>create or replace type </a:t>
            </a:r>
            <a:r>
              <a:rPr lang="en-US" sz="949" dirty="0" err="1">
                <a:latin typeface="Lucida Console" panose="020B0609040504020204" pitchFamily="49" charset="0"/>
              </a:rPr>
              <a:t>emp_tbl_t</a:t>
            </a:r>
            <a:r>
              <a:rPr lang="en-US" sz="949" dirty="0">
                <a:latin typeface="Lucida Console" panose="020B0609040504020204" pitchFamily="49" charset="0"/>
              </a:rPr>
              <a:t> as  table of </a:t>
            </a:r>
            <a:r>
              <a:rPr lang="en-US" sz="949" dirty="0" err="1">
                <a:latin typeface="Lucida Console" panose="020B0609040504020204" pitchFamily="49" charset="0"/>
              </a:rPr>
              <a:t>emp_t</a:t>
            </a:r>
            <a:r>
              <a:rPr lang="en-US" sz="949" dirty="0">
                <a:latin typeface="Lucida Console" panose="020B0609040504020204" pitchFamily="49" charset="0"/>
              </a:rPr>
              <a:t> </a:t>
            </a:r>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r>
            <a:br>
              <a:rPr lang="nl-NL" sz="949" dirty="0">
                <a:latin typeface="Lucida Console" panose="020B0609040504020204" pitchFamily="49" charset="0"/>
              </a:rPr>
            </a:br>
            <a:r>
              <a:rPr lang="nl-NL" sz="949" dirty="0">
                <a:latin typeface="Lucida Console" panose="020B0609040504020204" pitchFamily="49" charset="0"/>
              </a:rPr>
              <a:t>-- </a:t>
            </a:r>
            <a:r>
              <a:rPr lang="nl-NL" sz="949" dirty="0" err="1">
                <a:latin typeface="Lucida Console" panose="020B0609040504020204" pitchFamily="49" charset="0"/>
              </a:rPr>
              <a:t>create</a:t>
            </a:r>
            <a:r>
              <a:rPr lang="nl-NL" sz="949" dirty="0">
                <a:latin typeface="Lucida Console" panose="020B0609040504020204" pitchFamily="49" charset="0"/>
              </a:rPr>
              <a:t> </a:t>
            </a:r>
            <a:r>
              <a:rPr lang="nl-NL" sz="949" dirty="0" err="1">
                <a:latin typeface="Lucida Console" panose="020B0609040504020204" pitchFamily="49" charset="0"/>
              </a:rPr>
              <a:t>materialized</a:t>
            </a:r>
            <a:r>
              <a:rPr lang="nl-NL" sz="949" dirty="0">
                <a:latin typeface="Lucida Console" panose="020B0609040504020204" pitchFamily="49" charset="0"/>
              </a:rPr>
              <a:t> view</a:t>
            </a:r>
          </a:p>
          <a:p>
            <a:r>
              <a:rPr lang="nl-NL" sz="949" dirty="0">
                <a:latin typeface="Lucida Console" panose="020B0609040504020204" pitchFamily="49" charset="0"/>
              </a:rPr>
              <a:t>-- </a:t>
            </a:r>
            <a:r>
              <a:rPr lang="nl-NL" sz="949" dirty="0" err="1">
                <a:latin typeface="Lucida Console" panose="020B0609040504020204" pitchFamily="49" charset="0"/>
              </a:rPr>
              <a:t>with</a:t>
            </a:r>
            <a:r>
              <a:rPr lang="nl-NL" sz="949" dirty="0">
                <a:latin typeface="Lucida Console" panose="020B0609040504020204" pitchFamily="49" charset="0"/>
              </a:rPr>
              <a:t> </a:t>
            </a:r>
            <a:r>
              <a:rPr lang="nl-NL" sz="949" dirty="0" err="1">
                <a:latin typeface="Lucida Console" panose="020B0609040504020204" pitchFamily="49" charset="0"/>
              </a:rPr>
              <a:t>nested</a:t>
            </a:r>
            <a:r>
              <a:rPr lang="nl-NL" sz="949" dirty="0">
                <a:latin typeface="Lucida Console" panose="020B0609040504020204" pitchFamily="49" charset="0"/>
              </a:rPr>
              <a:t> </a:t>
            </a:r>
            <a:r>
              <a:rPr lang="nl-NL" sz="949" dirty="0" err="1">
                <a:latin typeface="Lucida Console" panose="020B0609040504020204" pitchFamily="49" charset="0"/>
              </a:rPr>
              <a:t>table</a:t>
            </a:r>
            <a:endParaRPr lang="nl-NL" sz="949" dirty="0">
              <a:latin typeface="Lucida Console" panose="020B0609040504020204" pitchFamily="49" charset="0"/>
            </a:endParaRPr>
          </a:p>
          <a:p>
            <a:r>
              <a:rPr lang="en-US" sz="949" dirty="0">
                <a:latin typeface="Lucida Console" panose="020B0609040504020204" pitchFamily="49" charset="0"/>
              </a:rPr>
              <a:t>create materialized view departments</a:t>
            </a:r>
          </a:p>
          <a:p>
            <a:r>
              <a:rPr lang="en-US" sz="949" dirty="0">
                <a:latin typeface="Lucida Console" panose="020B0609040504020204" pitchFamily="49" charset="0"/>
              </a:rPr>
              <a:t>BUILD IMMEDIATE </a:t>
            </a:r>
          </a:p>
          <a:p>
            <a:r>
              <a:rPr lang="en-US" sz="949" dirty="0">
                <a:latin typeface="Lucida Console" panose="020B0609040504020204" pitchFamily="49" charset="0"/>
              </a:rPr>
              <a:t>REFRESH FORCE </a:t>
            </a:r>
          </a:p>
          <a:p>
            <a:r>
              <a:rPr lang="en-US" sz="949" dirty="0">
                <a:latin typeface="Lucida Console" panose="020B0609040504020204" pitchFamily="49" charset="0"/>
              </a:rPr>
              <a:t>ON DEMAND </a:t>
            </a:r>
          </a:p>
          <a:p>
            <a:r>
              <a:rPr lang="en-US" sz="949" dirty="0">
                <a:latin typeface="Lucida Console" panose="020B0609040504020204" pitchFamily="49" charset="0"/>
              </a:rPr>
              <a:t>as </a:t>
            </a:r>
          </a:p>
          <a:p>
            <a:r>
              <a:rPr lang="en-US" sz="949" dirty="0">
                <a:latin typeface="Lucida Console" panose="020B0609040504020204" pitchFamily="49" charset="0"/>
              </a:rPr>
              <a:t>select </a:t>
            </a:r>
            <a:r>
              <a:rPr lang="en-US" sz="949" dirty="0" err="1">
                <a:latin typeface="Lucida Console" panose="020B0609040504020204" pitchFamily="49" charset="0"/>
              </a:rPr>
              <a:t>deptno</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dname</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loc</a:t>
            </a:r>
            <a:endParaRPr lang="en-US" sz="949" dirty="0">
              <a:latin typeface="Lucida Console" panose="020B0609040504020204" pitchFamily="49" charset="0"/>
            </a:endParaRPr>
          </a:p>
          <a:p>
            <a:r>
              <a:rPr lang="en-US" sz="949" dirty="0">
                <a:latin typeface="Lucida Console" panose="020B0609040504020204" pitchFamily="49" charset="0"/>
              </a:rPr>
              <a:t>,      cast ( multiset ( select </a:t>
            </a:r>
            <a:r>
              <a:rPr lang="en-US" sz="949" dirty="0" err="1">
                <a:latin typeface="Lucida Console" panose="020B0609040504020204" pitchFamily="49" charset="0"/>
              </a:rPr>
              <a:t>empno</a:t>
            </a:r>
            <a:r>
              <a:rPr lang="en-US" sz="949" dirty="0">
                <a:latin typeface="Lucida Console" panose="020B0609040504020204" pitchFamily="49" charset="0"/>
              </a:rPr>
              <a:t>, </a:t>
            </a:r>
            <a:r>
              <a:rPr lang="en-US" sz="949" dirty="0" err="1">
                <a:latin typeface="Lucida Console" panose="020B0609040504020204" pitchFamily="49" charset="0"/>
              </a:rPr>
              <a:t>ename</a:t>
            </a:r>
            <a:r>
              <a:rPr lang="en-US" sz="949" dirty="0">
                <a:latin typeface="Lucida Console" panose="020B0609040504020204" pitchFamily="49" charset="0"/>
              </a:rPr>
              <a:t>, job</a:t>
            </a:r>
            <a:br>
              <a:rPr lang="en-US" sz="949" dirty="0">
                <a:latin typeface="Lucida Console" panose="020B0609040504020204" pitchFamily="49" charset="0"/>
              </a:rPr>
            </a:br>
            <a:r>
              <a:rPr lang="en-US" sz="949" dirty="0">
                <a:latin typeface="Lucida Console" panose="020B0609040504020204" pitchFamily="49" charset="0"/>
              </a:rPr>
              <a:t>                         ,    </a:t>
            </a:r>
            <a:r>
              <a:rPr lang="en-US" sz="949" dirty="0" err="1">
                <a:latin typeface="Lucida Console" panose="020B0609040504020204" pitchFamily="49" charset="0"/>
              </a:rPr>
              <a:t>mgr</a:t>
            </a:r>
            <a:r>
              <a:rPr lang="en-US" sz="949" dirty="0">
                <a:latin typeface="Lucida Console" panose="020B0609040504020204" pitchFamily="49" charset="0"/>
              </a:rPr>
              <a:t>, </a:t>
            </a:r>
            <a:r>
              <a:rPr lang="en-US" sz="949" dirty="0" err="1">
                <a:latin typeface="Lucida Console" panose="020B0609040504020204" pitchFamily="49" charset="0"/>
              </a:rPr>
              <a:t>sal</a:t>
            </a:r>
            <a:r>
              <a:rPr lang="en-US" sz="949" dirty="0">
                <a:latin typeface="Lucida Console" panose="020B0609040504020204" pitchFamily="49" charset="0"/>
              </a:rPr>
              <a:t>, </a:t>
            </a:r>
            <a:r>
              <a:rPr lang="en-US" sz="949" dirty="0" err="1">
                <a:latin typeface="Lucida Console" panose="020B0609040504020204" pitchFamily="49" charset="0"/>
              </a:rPr>
              <a:t>comm</a:t>
            </a:r>
            <a:r>
              <a:rPr lang="en-US" sz="949" dirty="0">
                <a:latin typeface="Lucida Console" panose="020B0609040504020204" pitchFamily="49" charset="0"/>
              </a:rPr>
              <a:t>, </a:t>
            </a:r>
            <a:r>
              <a:rPr lang="en-US" sz="949" dirty="0" err="1">
                <a:latin typeface="Lucida Console" panose="020B0609040504020204" pitchFamily="49" charset="0"/>
              </a:rPr>
              <a:t>hiredate</a:t>
            </a:r>
            <a:endParaRPr lang="en-US" sz="949" dirty="0">
              <a:latin typeface="Lucida Console" panose="020B0609040504020204" pitchFamily="49" charset="0"/>
            </a:endParaRPr>
          </a:p>
          <a:p>
            <a:r>
              <a:rPr lang="en-US" sz="949" dirty="0">
                <a:latin typeface="Lucida Console" panose="020B0609040504020204" pitchFamily="49" charset="0"/>
              </a:rPr>
              <a:t>                         from   </a:t>
            </a:r>
            <a:r>
              <a:rPr lang="en-US" sz="949" dirty="0" err="1">
                <a:latin typeface="Lucida Console" panose="020B0609040504020204" pitchFamily="49" charset="0"/>
              </a:rPr>
              <a:t>emp</a:t>
            </a:r>
            <a:r>
              <a:rPr lang="en-US" sz="949" dirty="0">
                <a:latin typeface="Lucida Console" panose="020B0609040504020204" pitchFamily="49" charset="0"/>
              </a:rPr>
              <a:t> e</a:t>
            </a:r>
          </a:p>
          <a:p>
            <a:r>
              <a:rPr lang="en-US" sz="949" dirty="0">
                <a:latin typeface="Lucida Console" panose="020B0609040504020204" pitchFamily="49" charset="0"/>
              </a:rPr>
              <a:t>                         where  </a:t>
            </a:r>
            <a:r>
              <a:rPr lang="en-US" sz="949" dirty="0" err="1">
                <a:latin typeface="Lucida Console" panose="020B0609040504020204" pitchFamily="49" charset="0"/>
              </a:rPr>
              <a:t>e.deptno</a:t>
            </a:r>
            <a:r>
              <a:rPr lang="en-US" sz="949" dirty="0">
                <a:latin typeface="Lucida Console" panose="020B0609040504020204" pitchFamily="49" charset="0"/>
              </a:rPr>
              <a:t> = </a:t>
            </a:r>
            <a:r>
              <a:rPr lang="en-US" sz="949" dirty="0" err="1">
                <a:latin typeface="Lucida Console" panose="020B0609040504020204" pitchFamily="49" charset="0"/>
              </a:rPr>
              <a:t>d.deptno</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 </a:t>
            </a:r>
            <a:br>
              <a:rPr lang="en-US" sz="949" dirty="0">
                <a:latin typeface="Lucida Console" panose="020B0609040504020204" pitchFamily="49" charset="0"/>
              </a:rPr>
            </a:br>
            <a:r>
              <a:rPr lang="en-US" sz="949" dirty="0">
                <a:latin typeface="Lucida Console" panose="020B0609040504020204" pitchFamily="49" charset="0"/>
              </a:rPr>
              <a:t>              as </a:t>
            </a:r>
            <a:r>
              <a:rPr lang="en-US" sz="949" dirty="0" err="1">
                <a:latin typeface="Lucida Console" panose="020B0609040504020204" pitchFamily="49" charset="0"/>
              </a:rPr>
              <a:t>emp_tbl_t</a:t>
            </a:r>
            <a:r>
              <a:rPr lang="en-US" sz="949" dirty="0">
                <a:latin typeface="Lucida Console" panose="020B0609040504020204" pitchFamily="49" charset="0"/>
              </a:rPr>
              <a:t>) staff</a:t>
            </a:r>
          </a:p>
          <a:p>
            <a:r>
              <a:rPr lang="en-US" sz="949" dirty="0">
                <a:latin typeface="Lucida Console" panose="020B0609040504020204" pitchFamily="49" charset="0"/>
              </a:rPr>
              <a:t>from   </a:t>
            </a:r>
            <a:r>
              <a:rPr lang="en-US" sz="949" dirty="0" err="1">
                <a:latin typeface="Lucida Console" panose="020B0609040504020204" pitchFamily="49" charset="0"/>
              </a:rPr>
              <a:t>dept</a:t>
            </a:r>
            <a:r>
              <a:rPr lang="en-US" sz="949" dirty="0">
                <a:latin typeface="Lucida Console" panose="020B0609040504020204" pitchFamily="49" charset="0"/>
              </a:rPr>
              <a:t> d</a:t>
            </a:r>
          </a:p>
          <a:p>
            <a:endParaRPr lang="en-US" sz="949" dirty="0">
              <a:latin typeface="Lucida Console" panose="020B0609040504020204" pitchFamily="49" charset="0"/>
            </a:endParaRPr>
          </a:p>
        </p:txBody>
      </p:sp>
    </p:spTree>
    <p:extLst>
      <p:ext uri="{BB962C8B-B14F-4D97-AF65-F5344CB8AC3E}">
        <p14:creationId xmlns:p14="http://schemas.microsoft.com/office/powerpoint/2010/main" val="56758790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Find department that contains employee named KING</a:t>
            </a:r>
            <a:br>
              <a:rPr lang="en-US" sz="2109" dirty="0"/>
            </a:br>
            <a:r>
              <a:rPr lang="en-US" sz="2109" dirty="0"/>
              <a:t>from departments collection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3134191" cy="1699055"/>
          </a:xfrm>
          <a:prstGeom prst="rect">
            <a:avLst/>
          </a:prstGeom>
          <a:noFill/>
        </p:spPr>
        <p:txBody>
          <a:bodyPr wrap="none" rtlCol="0">
            <a:spAutoFit/>
          </a:bodyPr>
          <a:lstStyle/>
          <a:p>
            <a:r>
              <a:rPr lang="en-US" sz="949" dirty="0">
                <a:latin typeface="Lucida Console" panose="020B0609040504020204" pitchFamily="49" charset="0"/>
              </a:rPr>
              <a:t>{</a:t>
            </a:r>
          </a:p>
          <a:p>
            <a:r>
              <a:rPr lang="en-US" sz="949" dirty="0">
                <a:latin typeface="Lucida Console" panose="020B0609040504020204" pitchFamily="49" charset="0"/>
              </a:rPr>
              <a:t>  "_source" : ["</a:t>
            </a:r>
            <a:r>
              <a:rPr lang="en-US" sz="949" dirty="0" err="1">
                <a:latin typeface="Lucida Console" panose="020B0609040504020204" pitchFamily="49" charset="0"/>
              </a:rPr>
              <a:t>DEPTNO","department</a:t>
            </a:r>
            <a:r>
              <a:rPr lang="en-US" sz="949" dirty="0">
                <a:latin typeface="Lucida Console" panose="020B0609040504020204" pitchFamily="49" charset="0"/>
              </a:rPr>
              <a:t>.*"],</a:t>
            </a:r>
          </a:p>
          <a:p>
            <a:r>
              <a:rPr lang="en-US" sz="949" dirty="0">
                <a:latin typeface="Lucida Console" panose="020B0609040504020204" pitchFamily="49" charset="0"/>
              </a:rPr>
              <a:t> "query": {</a:t>
            </a:r>
          </a:p>
          <a:p>
            <a:r>
              <a:rPr lang="en-US" sz="949" dirty="0">
                <a:latin typeface="Lucida Console" panose="020B0609040504020204" pitchFamily="49" charset="0"/>
              </a:rPr>
              <a:t>    "bool": {</a:t>
            </a:r>
          </a:p>
          <a:p>
            <a:r>
              <a:rPr lang="en-US" sz="949" dirty="0">
                <a:latin typeface="Lucida Console" panose="020B0609040504020204" pitchFamily="49" charset="0"/>
              </a:rPr>
              <a:t>      "filter":  </a:t>
            </a:r>
          </a:p>
          <a:p>
            <a:r>
              <a:rPr lang="en-US" sz="949" dirty="0">
                <a:latin typeface="Lucida Console" panose="020B0609040504020204" pitchFamily="49" charset="0"/>
              </a:rPr>
              <a:t>        { "term": </a:t>
            </a:r>
          </a:p>
          <a:p>
            <a:r>
              <a:rPr lang="en-US" sz="949" dirty="0">
                <a:latin typeface="Lucida Console" panose="020B0609040504020204" pitchFamily="49" charset="0"/>
              </a:rPr>
              <a:t>            { "ENAME": "king" }</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a:t>
            </a:r>
            <a:endParaRPr lang="en-US" sz="949" dirty="0">
              <a:latin typeface="Lucida Console" panose="020B0609040504020204" pitchFamily="49" charset="0"/>
            </a:endParaRP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384995"/>
          </a:xfrm>
          <a:prstGeom prst="rect">
            <a:avLst/>
          </a:prstGeom>
          <a:noFill/>
        </p:spPr>
        <p:txBody>
          <a:bodyPr wrap="square" rtlCol="0">
            <a:spAutoFit/>
          </a:bodyPr>
          <a:lstStyle/>
          <a:p>
            <a:r>
              <a:rPr lang="en-US" sz="1050" dirty="0">
                <a:latin typeface="Lucida Console" panose="020B0609040504020204" pitchFamily="49" charset="0"/>
              </a:rPr>
              <a:t>select </a:t>
            </a:r>
            <a:r>
              <a:rPr lang="en-US" sz="1050" dirty="0" err="1">
                <a:latin typeface="Lucida Console" panose="020B0609040504020204" pitchFamily="49" charset="0"/>
              </a:rPr>
              <a:t>d.deptno</a:t>
            </a:r>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d.dname</a:t>
            </a:r>
            <a:endParaRPr lang="en-US" sz="1050" dirty="0">
              <a:latin typeface="Lucida Console" panose="020B0609040504020204" pitchFamily="49" charset="0"/>
            </a:endParaRPr>
          </a:p>
          <a:p>
            <a:r>
              <a:rPr lang="en-US" sz="1050" dirty="0">
                <a:latin typeface="Lucida Console" panose="020B0609040504020204" pitchFamily="49" charset="0"/>
              </a:rPr>
              <a:t>,      </a:t>
            </a:r>
            <a:r>
              <a:rPr lang="en-US" sz="1050" dirty="0" err="1">
                <a:latin typeface="Lucida Console" panose="020B0609040504020204" pitchFamily="49" charset="0"/>
              </a:rPr>
              <a:t>d.loc</a:t>
            </a:r>
            <a:endParaRPr lang="en-US" sz="1050" dirty="0">
              <a:latin typeface="Lucida Console" panose="020B0609040504020204" pitchFamily="49" charset="0"/>
            </a:endParaRPr>
          </a:p>
          <a:p>
            <a:r>
              <a:rPr lang="en-US" sz="1050" dirty="0">
                <a:latin typeface="Lucida Console" panose="020B0609040504020204" pitchFamily="49" charset="0"/>
              </a:rPr>
              <a:t>from   departments d</a:t>
            </a:r>
          </a:p>
          <a:p>
            <a:r>
              <a:rPr lang="en-US" sz="1050" dirty="0">
                <a:latin typeface="Lucida Console" panose="020B0609040504020204" pitchFamily="49" charset="0"/>
              </a:rPr>
              <a:t>where  ( select count(*) </a:t>
            </a:r>
            <a:br>
              <a:rPr lang="en-US" sz="1050" dirty="0">
                <a:latin typeface="Lucida Console" panose="020B0609040504020204" pitchFamily="49" charset="0"/>
              </a:rPr>
            </a:br>
            <a:r>
              <a:rPr lang="en-US" sz="1050" dirty="0">
                <a:latin typeface="Lucida Console" panose="020B0609040504020204" pitchFamily="49" charset="0"/>
              </a:rPr>
              <a:t>         from table(</a:t>
            </a:r>
            <a:r>
              <a:rPr lang="en-US" sz="1050" dirty="0" err="1">
                <a:latin typeface="Lucida Console" panose="020B0609040504020204" pitchFamily="49" charset="0"/>
              </a:rPr>
              <a:t>d.staff</a:t>
            </a:r>
            <a:r>
              <a:rPr lang="en-US" sz="1050" dirty="0">
                <a:latin typeface="Lucida Console" panose="020B0609040504020204" pitchFamily="49" charset="0"/>
              </a:rPr>
              <a:t>) </a:t>
            </a:r>
            <a:br>
              <a:rPr lang="en-US" sz="1050" dirty="0">
                <a:latin typeface="Lucida Console" panose="020B0609040504020204" pitchFamily="49" charset="0"/>
              </a:rPr>
            </a:br>
            <a:r>
              <a:rPr lang="en-US" sz="1050" dirty="0">
                <a:latin typeface="Lucida Console" panose="020B0609040504020204" pitchFamily="49" charset="0"/>
              </a:rPr>
              <a:t>         where </a:t>
            </a:r>
            <a:r>
              <a:rPr lang="en-US" sz="1050" dirty="0" err="1">
                <a:latin typeface="Lucida Console" panose="020B0609040504020204" pitchFamily="49" charset="0"/>
              </a:rPr>
              <a:t>ename</a:t>
            </a:r>
            <a:r>
              <a:rPr lang="en-US" sz="1050" dirty="0">
                <a:latin typeface="Lucida Console" panose="020B0609040504020204" pitchFamily="49" charset="0"/>
              </a:rPr>
              <a:t> ='KING'</a:t>
            </a:r>
            <a:br>
              <a:rPr lang="en-US" sz="1050" dirty="0">
                <a:latin typeface="Lucida Console" panose="020B0609040504020204" pitchFamily="49" charset="0"/>
              </a:rPr>
            </a:br>
            <a:r>
              <a:rPr lang="en-US" sz="1050" dirty="0">
                <a:latin typeface="Lucida Console" panose="020B0609040504020204" pitchFamily="49" charset="0"/>
              </a:rPr>
              <a:t>       ) &gt; 0</a:t>
            </a:r>
          </a:p>
        </p:txBody>
      </p:sp>
    </p:spTree>
    <p:extLst>
      <p:ext uri="{BB962C8B-B14F-4D97-AF65-F5344CB8AC3E}">
        <p14:creationId xmlns:p14="http://schemas.microsoft.com/office/powerpoint/2010/main" val="5923835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only find Employee KING (and not all employees in the department)</a:t>
            </a:r>
            <a:br>
              <a:rPr lang="en-US" sz="2109" dirty="0"/>
            </a:br>
            <a:r>
              <a:rPr lang="en-US" sz="2109" dirty="0"/>
              <a:t>from departments collection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114792"/>
          </a:xfrm>
          <a:prstGeom prst="rect">
            <a:avLst/>
          </a:prstGeom>
          <a:noFill/>
        </p:spPr>
        <p:txBody>
          <a:bodyPr wrap="square" rtlCol="0">
            <a:spAutoFit/>
          </a:bodyPr>
          <a:lstStyle/>
          <a:p>
            <a:r>
              <a:rPr lang="en-US" sz="949" dirty="0">
                <a:latin typeface="Lucida Console" panose="020B0609040504020204" pitchFamily="49" charset="0"/>
              </a:rPr>
              <a:t>select </a:t>
            </a:r>
            <a:r>
              <a:rPr lang="en-US" sz="949" dirty="0" err="1">
                <a:latin typeface="Lucida Console" panose="020B0609040504020204" pitchFamily="49" charset="0"/>
              </a:rPr>
              <a:t>d.deptno</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d.dname</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d.loc</a:t>
            </a:r>
            <a:endParaRPr lang="en-US" sz="949" dirty="0">
              <a:latin typeface="Lucida Console" panose="020B0609040504020204" pitchFamily="49" charset="0"/>
            </a:endParaRPr>
          </a:p>
          <a:p>
            <a:r>
              <a:rPr lang="en-US" sz="949" dirty="0">
                <a:latin typeface="Lucida Console" panose="020B0609040504020204" pitchFamily="49" charset="0"/>
              </a:rPr>
              <a:t>,      staff.*</a:t>
            </a:r>
          </a:p>
          <a:p>
            <a:r>
              <a:rPr lang="en-US" sz="949" dirty="0">
                <a:latin typeface="Lucida Console" panose="020B0609040504020204" pitchFamily="49" charset="0"/>
              </a:rPr>
              <a:t>from   departments d</a:t>
            </a:r>
          </a:p>
          <a:p>
            <a:r>
              <a:rPr lang="en-US" sz="949" dirty="0">
                <a:latin typeface="Lucida Console" panose="020B0609040504020204" pitchFamily="49" charset="0"/>
              </a:rPr>
              <a:t>,      table(</a:t>
            </a:r>
            <a:r>
              <a:rPr lang="en-US" sz="949" dirty="0" err="1">
                <a:latin typeface="Lucida Console" panose="020B0609040504020204" pitchFamily="49" charset="0"/>
              </a:rPr>
              <a:t>d.staff</a:t>
            </a:r>
            <a:r>
              <a:rPr lang="en-US" sz="949" dirty="0">
                <a:latin typeface="Lucida Console" panose="020B0609040504020204" pitchFamily="49" charset="0"/>
              </a:rPr>
              <a:t>) staff</a:t>
            </a:r>
          </a:p>
          <a:p>
            <a:r>
              <a:rPr lang="en-US" sz="949" dirty="0">
                <a:latin typeface="Lucida Console" panose="020B0609040504020204" pitchFamily="49" charset="0"/>
              </a:rPr>
              <a:t>where  </a:t>
            </a:r>
            <a:r>
              <a:rPr lang="en-US" sz="949" dirty="0" err="1">
                <a:latin typeface="Lucida Console" panose="020B0609040504020204" pitchFamily="49" charset="0"/>
              </a:rPr>
              <a:t>staff.ename</a:t>
            </a:r>
            <a:r>
              <a:rPr lang="en-US" sz="949" dirty="0">
                <a:latin typeface="Lucida Console" panose="020B0609040504020204" pitchFamily="49" charset="0"/>
              </a:rPr>
              <a:t> = 'KING'</a:t>
            </a:r>
          </a:p>
        </p:txBody>
      </p:sp>
      <p:cxnSp>
        <p:nvCxnSpPr>
          <p:cNvPr id="10" name="Straight Connector 9"/>
          <p:cNvCxnSpPr/>
          <p:nvPr/>
        </p:nvCxnSpPr>
        <p:spPr>
          <a:xfrm>
            <a:off x="433137" y="1237534"/>
            <a:ext cx="3423843" cy="33688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608794" y="1546917"/>
            <a:ext cx="2248186" cy="305945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9572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Find names of all managers</a:t>
            </a:r>
            <a:br>
              <a:rPr lang="en-US" sz="2109" dirty="0"/>
            </a:br>
            <a:r>
              <a:rPr lang="en-US" sz="2109" dirty="0"/>
              <a:t>from departments collection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676595"/>
          </a:xfrm>
          <a:prstGeom prst="rect">
            <a:avLst/>
          </a:prstGeom>
          <a:noFill/>
        </p:spPr>
        <p:txBody>
          <a:bodyPr wrap="square" rtlCol="0">
            <a:spAutoFit/>
          </a:bodyPr>
          <a:lstStyle/>
          <a:p>
            <a:r>
              <a:rPr lang="en-US" sz="949" dirty="0">
                <a:latin typeface="Lucida Console" panose="020B0609040504020204" pitchFamily="49" charset="0"/>
              </a:rPr>
              <a:t>select </a:t>
            </a:r>
            <a:r>
              <a:rPr lang="en-US" sz="949" dirty="0" err="1">
                <a:latin typeface="Lucida Console" panose="020B0609040504020204" pitchFamily="49" charset="0"/>
              </a:rPr>
              <a:t>staff.ename</a:t>
            </a:r>
            <a:endParaRPr lang="en-US" sz="949" dirty="0">
              <a:latin typeface="Lucida Console" panose="020B0609040504020204" pitchFamily="49" charset="0"/>
            </a:endParaRPr>
          </a:p>
          <a:p>
            <a:r>
              <a:rPr lang="en-US" sz="949" dirty="0">
                <a:latin typeface="Lucida Console" panose="020B0609040504020204" pitchFamily="49" charset="0"/>
              </a:rPr>
              <a:t>from   departments d</a:t>
            </a:r>
          </a:p>
          <a:p>
            <a:r>
              <a:rPr lang="en-US" sz="949" dirty="0">
                <a:latin typeface="Lucida Console" panose="020B0609040504020204" pitchFamily="49" charset="0"/>
              </a:rPr>
              <a:t>,      table(</a:t>
            </a:r>
            <a:r>
              <a:rPr lang="en-US" sz="949" dirty="0" err="1">
                <a:latin typeface="Lucida Console" panose="020B0609040504020204" pitchFamily="49" charset="0"/>
              </a:rPr>
              <a:t>d.staff</a:t>
            </a:r>
            <a:r>
              <a:rPr lang="en-US" sz="949" dirty="0">
                <a:latin typeface="Lucida Console" panose="020B0609040504020204" pitchFamily="49" charset="0"/>
              </a:rPr>
              <a:t>) staff</a:t>
            </a:r>
          </a:p>
          <a:p>
            <a:r>
              <a:rPr lang="en-US" sz="949" dirty="0">
                <a:latin typeface="Lucida Console" panose="020B0609040504020204" pitchFamily="49" charset="0"/>
              </a:rPr>
              <a:t>where  </a:t>
            </a:r>
            <a:r>
              <a:rPr lang="en-US" sz="949" dirty="0" err="1">
                <a:latin typeface="Lucida Console" panose="020B0609040504020204" pitchFamily="49" charset="0"/>
              </a:rPr>
              <a:t>staff.job</a:t>
            </a:r>
            <a:r>
              <a:rPr lang="en-US" sz="949" dirty="0">
                <a:latin typeface="Lucida Console" panose="020B0609040504020204" pitchFamily="49" charset="0"/>
              </a:rPr>
              <a:t> = 'MANAGER'</a:t>
            </a:r>
          </a:p>
        </p:txBody>
      </p:sp>
      <p:cxnSp>
        <p:nvCxnSpPr>
          <p:cNvPr id="10" name="Straight Connector 9"/>
          <p:cNvCxnSpPr/>
          <p:nvPr/>
        </p:nvCxnSpPr>
        <p:spPr>
          <a:xfrm>
            <a:off x="433137" y="1237534"/>
            <a:ext cx="3423843" cy="33688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608794" y="1546917"/>
            <a:ext cx="2248186" cy="305945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3802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Set</a:t>
            </a:r>
            <a:endParaRPr lang="en-US" dirty="0"/>
          </a:p>
        </p:txBody>
      </p:sp>
      <p:sp>
        <p:nvSpPr>
          <p:cNvPr id="4" name="Text Placeholder 3"/>
          <p:cNvSpPr>
            <a:spLocks noGrp="1"/>
          </p:cNvSpPr>
          <p:nvPr>
            <p:ph type="body" sz="quarter" idx="10"/>
          </p:nvPr>
        </p:nvSpPr>
        <p:spPr/>
        <p:txBody>
          <a:bodyPr/>
          <a:lstStyle/>
          <a:p>
            <a:r>
              <a:rPr lang="nl-NL" dirty="0" smtClean="0"/>
              <a:t>HRM</a:t>
            </a:r>
          </a:p>
          <a:p>
            <a:pPr lvl="1"/>
            <a:r>
              <a:rPr lang="nl-NL" dirty="0" err="1" smtClean="0"/>
              <a:t>Collections</a:t>
            </a:r>
            <a:r>
              <a:rPr lang="nl-NL" dirty="0" smtClean="0"/>
              <a:t> </a:t>
            </a:r>
            <a:r>
              <a:rPr lang="nl-NL" dirty="0" err="1" smtClean="0"/>
              <a:t>emp</a:t>
            </a:r>
            <a:r>
              <a:rPr lang="nl-NL" dirty="0" smtClean="0"/>
              <a:t> </a:t>
            </a:r>
            <a:r>
              <a:rPr lang="nl-NL" dirty="0" err="1" smtClean="0"/>
              <a:t>and</a:t>
            </a:r>
            <a:r>
              <a:rPr lang="nl-NL" dirty="0" smtClean="0"/>
              <a:t> dept – JSON </a:t>
            </a:r>
            <a:r>
              <a:rPr lang="nl-NL" dirty="0" err="1" smtClean="0"/>
              <a:t>documents</a:t>
            </a:r>
            <a:r>
              <a:rPr lang="nl-NL" dirty="0" smtClean="0"/>
              <a:t> in </a:t>
            </a:r>
            <a:r>
              <a:rPr lang="nl-NL" dirty="0" err="1" smtClean="0"/>
              <a:t>Elastic</a:t>
            </a:r>
            <a:r>
              <a:rPr lang="nl-NL" dirty="0" smtClean="0"/>
              <a:t> Search Index</a:t>
            </a:r>
          </a:p>
          <a:p>
            <a:pPr lvl="1"/>
            <a:r>
              <a:rPr lang="nl-NL" dirty="0" err="1" smtClean="0"/>
              <a:t>Tables</a:t>
            </a:r>
            <a:r>
              <a:rPr lang="nl-NL" dirty="0" smtClean="0"/>
              <a:t> EMP </a:t>
            </a:r>
            <a:r>
              <a:rPr lang="nl-NL" dirty="0" err="1" smtClean="0"/>
              <a:t>and</a:t>
            </a:r>
            <a:r>
              <a:rPr lang="nl-NL" dirty="0" smtClean="0"/>
              <a:t> DEPT – </a:t>
            </a:r>
            <a:r>
              <a:rPr lang="nl-NL" dirty="0" err="1" smtClean="0"/>
              <a:t>relational</a:t>
            </a:r>
            <a:r>
              <a:rPr lang="nl-NL" dirty="0" smtClean="0"/>
              <a:t> records in Oracle Database</a:t>
            </a:r>
            <a:endParaRPr lang="en-US" dirty="0"/>
          </a:p>
        </p:txBody>
      </p:sp>
      <p:pic>
        <p:nvPicPr>
          <p:cNvPr id="1037" name="Picture 13" descr="Description of Figure 10-1  fol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7814" y="2665509"/>
            <a:ext cx="4026380" cy="1279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79102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find all employees who are not in department 10, with their name and salary and sorted alphabetically by name</a:t>
            </a:r>
            <a:br>
              <a:rPr lang="en-US" sz="2109" dirty="0"/>
            </a:br>
            <a:r>
              <a:rPr lang="en-US" sz="2109" dirty="0"/>
              <a:t>from departments collection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260858"/>
          </a:xfrm>
          <a:prstGeom prst="rect">
            <a:avLst/>
          </a:prstGeom>
          <a:noFill/>
        </p:spPr>
        <p:txBody>
          <a:bodyPr wrap="square" rtlCol="0">
            <a:spAutoFit/>
          </a:bodyPr>
          <a:lstStyle/>
          <a:p>
            <a:r>
              <a:rPr lang="en-US" sz="949" dirty="0">
                <a:latin typeface="Lucida Console" panose="020B0609040504020204" pitchFamily="49" charset="0"/>
              </a:rPr>
              <a:t>select </a:t>
            </a:r>
            <a:r>
              <a:rPr lang="en-US" sz="949" dirty="0" err="1">
                <a:latin typeface="Lucida Console" panose="020B0609040504020204" pitchFamily="49" charset="0"/>
              </a:rPr>
              <a:t>staff.ename</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staff.sal</a:t>
            </a:r>
            <a:endParaRPr lang="en-US" sz="949" dirty="0">
              <a:latin typeface="Lucida Console" panose="020B0609040504020204" pitchFamily="49" charset="0"/>
            </a:endParaRPr>
          </a:p>
          <a:p>
            <a:r>
              <a:rPr lang="en-US" sz="949" dirty="0">
                <a:latin typeface="Lucida Console" panose="020B0609040504020204" pitchFamily="49" charset="0"/>
              </a:rPr>
              <a:t>,      </a:t>
            </a:r>
            <a:r>
              <a:rPr lang="en-US" sz="949" dirty="0" err="1">
                <a:latin typeface="Lucida Console" panose="020B0609040504020204" pitchFamily="49" charset="0"/>
              </a:rPr>
              <a:t>d.deptno</a:t>
            </a:r>
            <a:endParaRPr lang="en-US" sz="949" dirty="0">
              <a:latin typeface="Lucida Console" panose="020B0609040504020204" pitchFamily="49" charset="0"/>
            </a:endParaRPr>
          </a:p>
          <a:p>
            <a:r>
              <a:rPr lang="en-US" sz="949" dirty="0">
                <a:latin typeface="Lucida Console" panose="020B0609040504020204" pitchFamily="49" charset="0"/>
              </a:rPr>
              <a:t>from   departments d</a:t>
            </a:r>
          </a:p>
          <a:p>
            <a:r>
              <a:rPr lang="en-US" sz="949" dirty="0">
                <a:latin typeface="Lucida Console" panose="020B0609040504020204" pitchFamily="49" charset="0"/>
              </a:rPr>
              <a:t>,      table(</a:t>
            </a:r>
            <a:r>
              <a:rPr lang="en-US" sz="949" dirty="0" err="1">
                <a:latin typeface="Lucida Console" panose="020B0609040504020204" pitchFamily="49" charset="0"/>
              </a:rPr>
              <a:t>d.staff</a:t>
            </a:r>
            <a:r>
              <a:rPr lang="en-US" sz="949" dirty="0">
                <a:latin typeface="Lucida Console" panose="020B0609040504020204" pitchFamily="49" charset="0"/>
              </a:rPr>
              <a:t>) staff</a:t>
            </a:r>
          </a:p>
          <a:p>
            <a:r>
              <a:rPr lang="en-US" sz="949" dirty="0">
                <a:latin typeface="Lucida Console" panose="020B0609040504020204" pitchFamily="49" charset="0"/>
              </a:rPr>
              <a:t>where  </a:t>
            </a:r>
            <a:r>
              <a:rPr lang="en-US" sz="949" dirty="0" err="1">
                <a:latin typeface="Lucida Console" panose="020B0609040504020204" pitchFamily="49" charset="0"/>
              </a:rPr>
              <a:t>d.deptno</a:t>
            </a:r>
            <a:r>
              <a:rPr lang="en-US" sz="949" dirty="0">
                <a:latin typeface="Lucida Console" panose="020B0609040504020204" pitchFamily="49" charset="0"/>
              </a:rPr>
              <a:t> != 10</a:t>
            </a:r>
          </a:p>
          <a:p>
            <a:r>
              <a:rPr lang="en-US" sz="949" dirty="0">
                <a:latin typeface="Lucida Console" panose="020B0609040504020204" pitchFamily="49" charset="0"/>
              </a:rPr>
              <a:t>order</a:t>
            </a:r>
          </a:p>
          <a:p>
            <a:r>
              <a:rPr lang="en-US" sz="949" dirty="0">
                <a:latin typeface="Lucida Console" panose="020B0609040504020204" pitchFamily="49" charset="0"/>
              </a:rPr>
              <a:t>by     </a:t>
            </a:r>
            <a:r>
              <a:rPr lang="en-US" sz="949" dirty="0" err="1">
                <a:latin typeface="Lucida Console" panose="020B0609040504020204" pitchFamily="49" charset="0"/>
              </a:rPr>
              <a:t>staff.ename</a:t>
            </a:r>
            <a:endParaRPr lang="en-US" sz="949" dirty="0">
              <a:latin typeface="Lucida Console" panose="020B0609040504020204" pitchFamily="49" charset="0"/>
            </a:endParaRPr>
          </a:p>
        </p:txBody>
      </p:sp>
      <p:cxnSp>
        <p:nvCxnSpPr>
          <p:cNvPr id="10" name="Straight Connector 9"/>
          <p:cNvCxnSpPr/>
          <p:nvPr/>
        </p:nvCxnSpPr>
        <p:spPr>
          <a:xfrm>
            <a:off x="433137" y="1237534"/>
            <a:ext cx="3423843" cy="33688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608794" y="1546917"/>
            <a:ext cx="2248186" cy="305945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39735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total salary sum, total number of employees, the highest salary and the earliest </a:t>
            </a:r>
            <a:r>
              <a:rPr lang="en-US" sz="2109" dirty="0" err="1"/>
              <a:t>startdate</a:t>
            </a:r>
            <a:r>
              <a:rPr lang="en-US" sz="2109" dirty="0"/>
              <a:t>, per department</a:t>
            </a:r>
            <a:br>
              <a:rPr lang="en-US" sz="2109" dirty="0"/>
            </a:br>
            <a:r>
              <a:rPr lang="en-US" sz="2109" dirty="0"/>
              <a:t>from departments collection with nested employees</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406924"/>
          </a:xfrm>
          <a:prstGeom prst="rect">
            <a:avLst/>
          </a:prstGeom>
          <a:noFill/>
        </p:spPr>
        <p:txBody>
          <a:bodyPr wrap="square" rtlCol="0">
            <a:spAutoFit/>
          </a:bodyPr>
          <a:lstStyle/>
          <a:p>
            <a:r>
              <a:rPr lang="nl-NL" sz="949" dirty="0">
                <a:latin typeface="Lucida Console" panose="020B0609040504020204" pitchFamily="49" charset="0"/>
              </a:rPr>
              <a:t>select </a:t>
            </a:r>
            <a:r>
              <a:rPr lang="nl-NL" sz="949" dirty="0" err="1">
                <a:latin typeface="Lucida Console" panose="020B0609040504020204" pitchFamily="49" charset="0"/>
              </a:rPr>
              <a:t>d.deptno</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sum</a:t>
            </a:r>
            <a:r>
              <a:rPr lang="nl-NL" sz="949" dirty="0">
                <a:latin typeface="Lucida Console" panose="020B0609040504020204" pitchFamily="49" charset="0"/>
              </a:rPr>
              <a:t>(</a:t>
            </a:r>
            <a:r>
              <a:rPr lang="nl-NL" sz="949" dirty="0" err="1">
                <a:latin typeface="Lucida Console" panose="020B0609040504020204" pitchFamily="49" charset="0"/>
              </a:rPr>
              <a:t>staff.sal</a:t>
            </a:r>
            <a:r>
              <a:rPr lang="nl-NL" sz="949" dirty="0">
                <a:latin typeface="Lucida Console" panose="020B0609040504020204" pitchFamily="49" charset="0"/>
              </a:rPr>
              <a:t>) </a:t>
            </a:r>
            <a:r>
              <a:rPr lang="nl-NL" sz="949" dirty="0" err="1">
                <a:latin typeface="Lucida Console" panose="020B0609040504020204" pitchFamily="49" charset="0"/>
              </a:rPr>
              <a:t>total_salary_sum</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count</a:t>
            </a:r>
            <a:r>
              <a:rPr lang="nl-NL" sz="949" dirty="0">
                <a:latin typeface="Lucida Console" panose="020B0609040504020204" pitchFamily="49" charset="0"/>
              </a:rPr>
              <a:t>(</a:t>
            </a:r>
            <a:r>
              <a:rPr lang="nl-NL" sz="949" dirty="0" err="1">
                <a:latin typeface="Lucida Console" panose="020B0609040504020204" pitchFamily="49" charset="0"/>
              </a:rPr>
              <a:t>staff.empno</a:t>
            </a:r>
            <a:r>
              <a:rPr lang="nl-NL" sz="949" dirty="0">
                <a:latin typeface="Lucida Console" panose="020B0609040504020204" pitchFamily="49" charset="0"/>
              </a:rPr>
              <a:t>) </a:t>
            </a:r>
            <a:r>
              <a:rPr lang="nl-NL" sz="949" dirty="0" err="1">
                <a:latin typeface="Lucida Console" panose="020B0609040504020204" pitchFamily="49" charset="0"/>
              </a:rPr>
              <a:t>total_staff_count</a:t>
            </a:r>
            <a:endParaRPr lang="nl-NL" sz="949" dirty="0">
              <a:latin typeface="Lucida Console" panose="020B0609040504020204" pitchFamily="49" charset="0"/>
            </a:endParaRPr>
          </a:p>
          <a:p>
            <a:r>
              <a:rPr lang="nl-NL" sz="949" dirty="0">
                <a:latin typeface="Lucida Console" panose="020B0609040504020204" pitchFamily="49" charset="0"/>
              </a:rPr>
              <a:t>,      max(</a:t>
            </a:r>
            <a:r>
              <a:rPr lang="nl-NL" sz="949" dirty="0" err="1">
                <a:latin typeface="Lucida Console" panose="020B0609040504020204" pitchFamily="49" charset="0"/>
              </a:rPr>
              <a:t>staff.sal</a:t>
            </a:r>
            <a:r>
              <a:rPr lang="nl-NL" sz="949" dirty="0">
                <a:latin typeface="Lucida Console" panose="020B0609040504020204" pitchFamily="49" charset="0"/>
              </a:rPr>
              <a:t>) </a:t>
            </a:r>
            <a:r>
              <a:rPr lang="nl-NL" sz="949" dirty="0" err="1">
                <a:latin typeface="Lucida Console" panose="020B0609040504020204" pitchFamily="49" charset="0"/>
              </a:rPr>
              <a:t>max_sal</a:t>
            </a:r>
            <a:endParaRPr lang="nl-NL" sz="949" dirty="0">
              <a:latin typeface="Lucida Console" panose="020B0609040504020204" pitchFamily="49" charset="0"/>
            </a:endParaRPr>
          </a:p>
          <a:p>
            <a:r>
              <a:rPr lang="nl-NL" sz="949" dirty="0">
                <a:latin typeface="Lucida Console" panose="020B0609040504020204" pitchFamily="49" charset="0"/>
              </a:rPr>
              <a:t>,      min(</a:t>
            </a:r>
            <a:r>
              <a:rPr lang="nl-NL" sz="949" dirty="0" err="1">
                <a:latin typeface="Lucida Console" panose="020B0609040504020204" pitchFamily="49" charset="0"/>
              </a:rPr>
              <a:t>staff.startdate</a:t>
            </a:r>
            <a:r>
              <a:rPr lang="nl-NL" sz="949" dirty="0">
                <a:latin typeface="Lucida Console" panose="020B0609040504020204" pitchFamily="49" charset="0"/>
              </a:rPr>
              <a:t>) </a:t>
            </a:r>
            <a:r>
              <a:rPr lang="nl-NL" sz="949" dirty="0" err="1">
                <a:latin typeface="Lucida Console" panose="020B0609040504020204" pitchFamily="49" charset="0"/>
              </a:rPr>
              <a:t>min_startdate</a:t>
            </a:r>
            <a:endParaRPr lang="nl-NL" sz="949" dirty="0">
              <a:latin typeface="Lucida Console" panose="020B0609040504020204" pitchFamily="49" charset="0"/>
            </a:endParaRPr>
          </a:p>
          <a:p>
            <a:r>
              <a:rPr lang="nl-NL" sz="949" dirty="0" err="1">
                <a:latin typeface="Lucida Console" panose="020B0609040504020204" pitchFamily="49" charset="0"/>
              </a:rPr>
              <a:t>from</a:t>
            </a:r>
            <a:r>
              <a:rPr lang="nl-NL" sz="949" dirty="0">
                <a:latin typeface="Lucida Console" panose="020B0609040504020204" pitchFamily="49" charset="0"/>
              </a:rPr>
              <a:t>   </a:t>
            </a:r>
            <a:r>
              <a:rPr lang="nl-NL" sz="949" dirty="0" err="1">
                <a:latin typeface="Lucida Console" panose="020B0609040504020204" pitchFamily="49" charset="0"/>
              </a:rPr>
              <a:t>departments</a:t>
            </a:r>
            <a:r>
              <a:rPr lang="nl-NL" sz="949" dirty="0">
                <a:latin typeface="Lucida Console" panose="020B0609040504020204" pitchFamily="49" charset="0"/>
              </a:rPr>
              <a:t> d</a:t>
            </a:r>
          </a:p>
          <a:p>
            <a:r>
              <a:rPr lang="nl-NL" sz="949" dirty="0">
                <a:latin typeface="Lucida Console" panose="020B0609040504020204" pitchFamily="49" charset="0"/>
              </a:rPr>
              <a:t>,      </a:t>
            </a:r>
            <a:r>
              <a:rPr lang="nl-NL" sz="949" dirty="0" err="1">
                <a:latin typeface="Lucida Console" panose="020B0609040504020204" pitchFamily="49" charset="0"/>
              </a:rPr>
              <a:t>table</a:t>
            </a:r>
            <a:r>
              <a:rPr lang="nl-NL" sz="949" dirty="0">
                <a:latin typeface="Lucida Console" panose="020B0609040504020204" pitchFamily="49" charset="0"/>
              </a:rPr>
              <a:t>(</a:t>
            </a:r>
            <a:r>
              <a:rPr lang="nl-NL" sz="949" dirty="0" err="1">
                <a:latin typeface="Lucida Console" panose="020B0609040504020204" pitchFamily="49" charset="0"/>
              </a:rPr>
              <a:t>d.staff</a:t>
            </a:r>
            <a:r>
              <a:rPr lang="nl-NL" sz="949" dirty="0">
                <a:latin typeface="Lucida Console" panose="020B0609040504020204" pitchFamily="49" charset="0"/>
              </a:rPr>
              <a:t>) </a:t>
            </a:r>
            <a:r>
              <a:rPr lang="nl-NL" sz="949" dirty="0" err="1">
                <a:latin typeface="Lucida Console" panose="020B0609040504020204" pitchFamily="49" charset="0"/>
              </a:rPr>
              <a:t>staff</a:t>
            </a:r>
            <a:endParaRPr lang="nl-NL" sz="949" dirty="0">
              <a:latin typeface="Lucida Console" panose="020B0609040504020204" pitchFamily="49" charset="0"/>
            </a:endParaRPr>
          </a:p>
          <a:p>
            <a:r>
              <a:rPr lang="nl-NL" sz="949" dirty="0" err="1">
                <a:latin typeface="Lucida Console" panose="020B0609040504020204" pitchFamily="49" charset="0"/>
              </a:rPr>
              <a:t>group</a:t>
            </a:r>
            <a:endParaRPr lang="nl-NL" sz="949" dirty="0">
              <a:latin typeface="Lucida Console" panose="020B0609040504020204" pitchFamily="49" charset="0"/>
            </a:endParaRPr>
          </a:p>
          <a:p>
            <a:r>
              <a:rPr lang="nl-NL" sz="949" dirty="0" err="1">
                <a:latin typeface="Lucida Console" panose="020B0609040504020204" pitchFamily="49" charset="0"/>
              </a:rPr>
              <a:t>by</a:t>
            </a:r>
            <a:r>
              <a:rPr lang="nl-NL" sz="949" dirty="0">
                <a:latin typeface="Lucida Console" panose="020B0609040504020204" pitchFamily="49" charset="0"/>
              </a:rPr>
              <a:t>     </a:t>
            </a:r>
            <a:r>
              <a:rPr lang="nl-NL" sz="949" dirty="0" err="1">
                <a:latin typeface="Lucida Console" panose="020B0609040504020204" pitchFamily="49" charset="0"/>
              </a:rPr>
              <a:t>d.deptno</a:t>
            </a:r>
            <a:endParaRPr lang="en-US" sz="949" dirty="0">
              <a:latin typeface="Lucida Console" panose="020B0609040504020204" pitchFamily="49" charset="0"/>
            </a:endParaRPr>
          </a:p>
        </p:txBody>
      </p:sp>
      <p:cxnSp>
        <p:nvCxnSpPr>
          <p:cNvPr id="10" name="Straight Connector 9"/>
          <p:cNvCxnSpPr/>
          <p:nvPr/>
        </p:nvCxnSpPr>
        <p:spPr>
          <a:xfrm>
            <a:off x="433137" y="1237534"/>
            <a:ext cx="3423843" cy="3368842"/>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H="1">
            <a:off x="1608794" y="1546917"/>
            <a:ext cx="2248186" cy="3059459"/>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7206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Adding geo locations and create geo index</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4193777" cy="3469924"/>
          </a:xfrm>
          <a:prstGeom prst="rect">
            <a:avLst/>
          </a:prstGeom>
          <a:noFill/>
        </p:spPr>
        <p:txBody>
          <a:bodyPr wrap="none" rtlCol="0">
            <a:spAutoFit/>
          </a:bodyPr>
          <a:lstStyle/>
          <a:p>
            <a:r>
              <a:rPr lang="en-US" sz="844" dirty="0">
                <a:latin typeface="Lucida Console" panose="020B0609040504020204" pitchFamily="49" charset="0"/>
              </a:rPr>
              <a:t>PUT </a:t>
            </a:r>
            <a:r>
              <a:rPr lang="nl-NL" sz="844" dirty="0">
                <a:latin typeface="Lucida Console" panose="020B0609040504020204" pitchFamily="49" charset="0"/>
              </a:rPr>
              <a:t>{{ELASTIC_HOME}}:9200/</a:t>
            </a:r>
            <a:r>
              <a:rPr lang="nl-NL" sz="844" dirty="0" err="1">
                <a:latin typeface="Lucida Console" panose="020B0609040504020204" pitchFamily="49" charset="0"/>
              </a:rPr>
              <a:t>hrm</a:t>
            </a:r>
            <a:r>
              <a:rPr lang="nl-NL" sz="844" dirty="0">
                <a:latin typeface="Lucida Console" panose="020B0609040504020204" pitchFamily="49" charset="0"/>
              </a:rPr>
              <a:t>/_</a:t>
            </a:r>
            <a:r>
              <a:rPr lang="nl-NL" sz="844" dirty="0" err="1">
                <a:latin typeface="Lucida Console" panose="020B0609040504020204" pitchFamily="49" charset="0"/>
              </a:rPr>
              <a:t>mapping</a:t>
            </a:r>
            <a:r>
              <a:rPr lang="nl-NL" sz="844" dirty="0">
                <a:latin typeface="Lucida Console" panose="020B0609040504020204" pitchFamily="49" charset="0"/>
              </a:rPr>
              <a:t>/</a:t>
            </a:r>
            <a:r>
              <a:rPr lang="nl-NL" sz="844" dirty="0" err="1">
                <a:latin typeface="Lucida Console" panose="020B0609040504020204" pitchFamily="49" charset="0"/>
              </a:rPr>
              <a:t>doc</a:t>
            </a:r>
            <a:endParaRPr lang="nl-NL" sz="844" dirty="0">
              <a:latin typeface="Lucida Console" panose="020B0609040504020204" pitchFamily="49" charset="0"/>
            </a:endParaRPr>
          </a:p>
          <a:p>
            <a:r>
              <a:rPr lang="en-US" sz="844" dirty="0">
                <a:latin typeface="Lucida Console" panose="020B0609040504020204" pitchFamily="49" charset="0"/>
              </a:rPr>
              <a:t>{</a:t>
            </a:r>
          </a:p>
          <a:p>
            <a:r>
              <a:rPr lang="en-US" sz="844" dirty="0">
                <a:latin typeface="Lucida Console" panose="020B0609040504020204" pitchFamily="49" charset="0"/>
              </a:rPr>
              <a:t>    "properties": {</a:t>
            </a:r>
          </a:p>
          <a:p>
            <a:r>
              <a:rPr lang="en-US" sz="844" dirty="0">
                <a:latin typeface="Lucida Console" panose="020B0609040504020204" pitchFamily="49" charset="0"/>
              </a:rPr>
              <a:t>        "department": {</a:t>
            </a:r>
          </a:p>
          <a:p>
            <a:r>
              <a:rPr lang="en-US" sz="844" dirty="0">
                <a:latin typeface="Lucida Console" panose="020B0609040504020204" pitchFamily="49" charset="0"/>
              </a:rPr>
              <a:t>            "properties": {</a:t>
            </a:r>
          </a:p>
          <a:p>
            <a:r>
              <a:rPr lang="en-US" sz="844" dirty="0">
                <a:latin typeface="Lucida Console" panose="020B0609040504020204" pitchFamily="49" charset="0"/>
              </a:rPr>
              <a:t>                "geolocation": {</a:t>
            </a:r>
          </a:p>
          <a:p>
            <a:r>
              <a:rPr lang="en-US" sz="844" dirty="0">
                <a:latin typeface="Lucida Console" panose="020B0609040504020204" pitchFamily="49" charset="0"/>
              </a:rPr>
              <a:t>                    "type": "</a:t>
            </a:r>
            <a:r>
              <a:rPr lang="en-US" sz="844" dirty="0" err="1">
                <a:latin typeface="Lucida Console" panose="020B0609040504020204" pitchFamily="49" charset="0"/>
              </a:rPr>
              <a:t>geo_point</a:t>
            </a:r>
            <a:r>
              <a:rPr lang="en-US" sz="844" dirty="0">
                <a:latin typeface="Lucida Console" panose="020B0609040504020204" pitchFamily="49" charset="0"/>
              </a:rPr>
              <a:t>"</a:t>
            </a:r>
          </a:p>
          <a:p>
            <a:r>
              <a:rPr lang="en-US" sz="844" dirty="0">
                <a:latin typeface="Lucida Console" panose="020B0609040504020204" pitchFamily="49" charset="0"/>
              </a:rPr>
              <a:t>                }</a:t>
            </a:r>
          </a:p>
          <a:p>
            <a:r>
              <a:rPr lang="en-US" sz="844" dirty="0">
                <a:latin typeface="Lucida Console" panose="020B0609040504020204" pitchFamily="49" charset="0"/>
              </a:rPr>
              <a:t>            }</a:t>
            </a:r>
          </a:p>
          <a:p>
            <a:r>
              <a:rPr lang="en-US" sz="844" dirty="0">
                <a:latin typeface="Lucida Console" panose="020B0609040504020204" pitchFamily="49" charset="0"/>
              </a:rPr>
              <a:t>        }</a:t>
            </a:r>
          </a:p>
          <a:p>
            <a:r>
              <a:rPr lang="en-US" sz="844" dirty="0">
                <a:latin typeface="Lucida Console" panose="020B0609040504020204" pitchFamily="49" charset="0"/>
              </a:rPr>
              <a:t>    }</a:t>
            </a:r>
          </a:p>
          <a:p>
            <a:r>
              <a:rPr lang="en-US" sz="844" dirty="0">
                <a:latin typeface="Lucida Console" panose="020B0609040504020204" pitchFamily="49" charset="0"/>
              </a:rPr>
              <a:t>}</a:t>
            </a:r>
          </a:p>
          <a:p>
            <a:r>
              <a:rPr lang="en-US" sz="844" dirty="0">
                <a:latin typeface="Lucida Console" panose="020B0609040504020204" pitchFamily="49" charset="0"/>
              </a:rPr>
              <a:t>POST </a:t>
            </a:r>
            <a:r>
              <a:rPr lang="nl-NL" sz="844" dirty="0">
                <a:latin typeface="Lucida Console" panose="020B0609040504020204" pitchFamily="49" charset="0"/>
              </a:rPr>
              <a:t>{{ELASTIC_HOME}}:9200/</a:t>
            </a:r>
            <a:r>
              <a:rPr lang="nl-NL" sz="844" dirty="0" err="1">
                <a:latin typeface="Lucida Console" panose="020B0609040504020204" pitchFamily="49" charset="0"/>
              </a:rPr>
              <a:t>hrm</a:t>
            </a:r>
            <a:r>
              <a:rPr lang="nl-NL" sz="844" dirty="0">
                <a:latin typeface="Lucida Console" panose="020B0609040504020204" pitchFamily="49" charset="0"/>
              </a:rPr>
              <a:t>/</a:t>
            </a:r>
            <a:r>
              <a:rPr lang="nl-NL" sz="844" dirty="0" err="1">
                <a:latin typeface="Lucida Console" panose="020B0609040504020204" pitchFamily="49" charset="0"/>
              </a:rPr>
              <a:t>doc</a:t>
            </a:r>
            <a:r>
              <a:rPr lang="nl-NL" sz="844" dirty="0">
                <a:latin typeface="Lucida Console" panose="020B0609040504020204" pitchFamily="49" charset="0"/>
              </a:rPr>
              <a:t>/_</a:t>
            </a:r>
            <a:r>
              <a:rPr lang="nl-NL" sz="844" dirty="0" err="1">
                <a:latin typeface="Lucida Console" panose="020B0609040504020204" pitchFamily="49" charset="0"/>
              </a:rPr>
              <a:t>update_by_query</a:t>
            </a:r>
            <a:endParaRPr lang="nl-NL" sz="844" dirty="0">
              <a:latin typeface="Lucida Console" panose="020B0609040504020204" pitchFamily="49" charset="0"/>
            </a:endParaRPr>
          </a:p>
          <a:p>
            <a:r>
              <a:rPr lang="en-US" sz="844" dirty="0">
                <a:latin typeface="Lucida Console" panose="020B0609040504020204" pitchFamily="49" charset="0"/>
              </a:rPr>
              <a:t>{</a:t>
            </a:r>
          </a:p>
          <a:p>
            <a:r>
              <a:rPr lang="en-US" sz="844" dirty="0">
                <a:latin typeface="Lucida Console" panose="020B0609040504020204" pitchFamily="49" charset="0"/>
              </a:rPr>
              <a:t>  "script": {</a:t>
            </a:r>
          </a:p>
          <a:p>
            <a:r>
              <a:rPr lang="en-US" sz="844" dirty="0">
                <a:latin typeface="Lucida Console" panose="020B0609040504020204" pitchFamily="49" charset="0"/>
              </a:rPr>
              <a:t>    "source": "Map geo = new </a:t>
            </a:r>
            <a:r>
              <a:rPr lang="en-US" sz="844" dirty="0" err="1">
                <a:latin typeface="Lucida Console" panose="020B0609040504020204" pitchFamily="49" charset="0"/>
              </a:rPr>
              <a:t>HashMap</a:t>
            </a:r>
            <a:r>
              <a:rPr lang="en-US" sz="844" dirty="0">
                <a:latin typeface="Lucida Console" panose="020B0609040504020204" pitchFamily="49" charset="0"/>
              </a:rPr>
              <a:t>(); </a:t>
            </a:r>
            <a:r>
              <a:rPr lang="en-US" sz="844" dirty="0" smtClean="0">
                <a:latin typeface="Lucida Console" panose="020B0609040504020204" pitchFamily="49" charset="0"/>
              </a:rPr>
              <a:t/>
            </a:r>
            <a:br>
              <a:rPr lang="en-US" sz="844" dirty="0" smtClean="0">
                <a:latin typeface="Lucida Console" panose="020B0609040504020204" pitchFamily="49" charset="0"/>
              </a:rPr>
            </a:br>
            <a:r>
              <a:rPr lang="en-US" sz="844" dirty="0" smtClean="0">
                <a:latin typeface="Lucida Console" panose="020B0609040504020204" pitchFamily="49" charset="0"/>
              </a:rPr>
              <a:t>geo</a:t>
            </a:r>
            <a:r>
              <a:rPr lang="en-US" sz="844" dirty="0">
                <a:latin typeface="Lucida Console" panose="020B0609040504020204" pitchFamily="49" charset="0"/>
              </a:rPr>
              <a:t>['</a:t>
            </a:r>
            <a:r>
              <a:rPr lang="en-US" sz="844" dirty="0" err="1">
                <a:latin typeface="Lucida Console" panose="020B0609040504020204" pitchFamily="49" charset="0"/>
              </a:rPr>
              <a:t>lat</a:t>
            </a:r>
            <a:r>
              <a:rPr lang="en-US" sz="844" dirty="0">
                <a:latin typeface="Lucida Console" panose="020B0609040504020204" pitchFamily="49" charset="0"/>
              </a:rPr>
              <a:t>'] = (</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=='NEW YORK'?</a:t>
            </a:r>
            <a:r>
              <a:rPr lang="en-US" sz="844" dirty="0" smtClean="0">
                <a:latin typeface="Lucida Console" panose="020B0609040504020204" pitchFamily="49" charset="0"/>
              </a:rPr>
              <a:t>40.7306:</a:t>
            </a:r>
            <a:br>
              <a:rPr lang="en-US" sz="844" dirty="0" smtClean="0">
                <a:latin typeface="Lucida Console" panose="020B0609040504020204" pitchFamily="49" charset="0"/>
              </a:rPr>
            </a:br>
            <a:r>
              <a:rPr lang="en-US" sz="844" dirty="0" smtClean="0">
                <a:latin typeface="Lucida Console" panose="020B0609040504020204" pitchFamily="49" charset="0"/>
              </a:rPr>
              <a:t>(</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=='DALLAS'?32.7801</a:t>
            </a:r>
            <a:r>
              <a:rPr lang="en-US" sz="844" dirty="0" smtClean="0">
                <a:latin typeface="Lucida Console" panose="020B0609040504020204" pitchFamily="49" charset="0"/>
              </a:rPr>
              <a:t>:</a:t>
            </a:r>
            <a:br>
              <a:rPr lang="en-US" sz="844" dirty="0" smtClean="0">
                <a:latin typeface="Lucida Console" panose="020B0609040504020204" pitchFamily="49" charset="0"/>
              </a:rPr>
            </a:br>
            <a:r>
              <a:rPr lang="en-US" sz="844" dirty="0" smtClean="0">
                <a:latin typeface="Lucida Console" panose="020B0609040504020204" pitchFamily="49" charset="0"/>
              </a:rPr>
              <a:t>(</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=='CHICAGO'?41.8818:32.3548</a:t>
            </a:r>
            <a:r>
              <a:rPr lang="en-US" sz="844" dirty="0" smtClean="0">
                <a:latin typeface="Lucida Console" panose="020B0609040504020204" pitchFamily="49" charset="0"/>
              </a:rPr>
              <a:t>)));</a:t>
            </a:r>
            <a:br>
              <a:rPr lang="en-US" sz="844" dirty="0" smtClean="0">
                <a:latin typeface="Lucida Console" panose="020B0609040504020204" pitchFamily="49" charset="0"/>
              </a:rPr>
            </a:br>
            <a:r>
              <a:rPr lang="en-US" sz="844" dirty="0" smtClean="0">
                <a:latin typeface="Lucida Console" panose="020B0609040504020204" pitchFamily="49" charset="0"/>
              </a:rPr>
              <a:t> </a:t>
            </a:r>
            <a:r>
              <a:rPr lang="en-US" sz="844" dirty="0">
                <a:latin typeface="Lucida Console" panose="020B0609040504020204" pitchFamily="49" charset="0"/>
              </a:rPr>
              <a:t>geo['</a:t>
            </a:r>
            <a:r>
              <a:rPr lang="en-US" sz="844" dirty="0" err="1">
                <a:latin typeface="Lucida Console" panose="020B0609040504020204" pitchFamily="49" charset="0"/>
              </a:rPr>
              <a:t>lon</a:t>
            </a:r>
            <a:r>
              <a:rPr lang="en-US" sz="844" dirty="0">
                <a:latin typeface="Lucida Console" panose="020B0609040504020204" pitchFamily="49" charset="0"/>
              </a:rPr>
              <a:t>'] = (</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=='NEW YORK'?-</a:t>
            </a:r>
            <a:r>
              <a:rPr lang="en-US" sz="844" dirty="0" smtClean="0">
                <a:latin typeface="Lucida Console" panose="020B0609040504020204" pitchFamily="49" charset="0"/>
              </a:rPr>
              <a:t>73.93:</a:t>
            </a:r>
            <a:br>
              <a:rPr lang="en-US" sz="844" dirty="0" smtClean="0">
                <a:latin typeface="Lucida Console" panose="020B0609040504020204" pitchFamily="49" charset="0"/>
              </a:rPr>
            </a:br>
            <a:r>
              <a:rPr lang="en-US" sz="844" dirty="0" smtClean="0">
                <a:latin typeface="Lucida Console" panose="020B0609040504020204" pitchFamily="49" charset="0"/>
              </a:rPr>
              <a:t>(</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=='DALLAS'?-</a:t>
            </a:r>
            <a:r>
              <a:rPr lang="en-US" sz="844" dirty="0" smtClean="0">
                <a:latin typeface="Lucida Console" panose="020B0609040504020204" pitchFamily="49" charset="0"/>
              </a:rPr>
              <a:t>96.8005</a:t>
            </a:r>
            <a:br>
              <a:rPr lang="en-US" sz="844" dirty="0" smtClean="0">
                <a:latin typeface="Lucida Console" panose="020B0609040504020204" pitchFamily="49" charset="0"/>
              </a:rPr>
            </a:br>
            <a:r>
              <a:rPr lang="en-US" sz="844" dirty="0" smtClean="0">
                <a:latin typeface="Lucida Console" panose="020B0609040504020204" pitchFamily="49" charset="0"/>
              </a:rPr>
              <a:t>:(</a:t>
            </a:r>
            <a:r>
              <a:rPr lang="en-US" sz="844" dirty="0" err="1">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source.department.LOC</a:t>
            </a:r>
            <a:r>
              <a:rPr lang="en-US" sz="844" dirty="0">
                <a:latin typeface="Lucida Console" panose="020B0609040504020204" pitchFamily="49" charset="0"/>
              </a:rPr>
              <a:t>=='CHICAGO'?-87.6232:-71.0598</a:t>
            </a:r>
            <a:r>
              <a:rPr lang="en-US" sz="844" dirty="0" smtClean="0">
                <a:latin typeface="Lucida Console" panose="020B0609040504020204" pitchFamily="49" charset="0"/>
              </a:rPr>
              <a:t>)));</a:t>
            </a:r>
            <a:br>
              <a:rPr lang="en-US" sz="844" dirty="0" smtClean="0">
                <a:latin typeface="Lucida Console" panose="020B0609040504020204" pitchFamily="49" charset="0"/>
              </a:rPr>
            </a:br>
            <a:r>
              <a:rPr lang="en-US" sz="844" dirty="0" smtClean="0">
                <a:latin typeface="Lucida Console" panose="020B0609040504020204" pitchFamily="49" charset="0"/>
              </a:rPr>
              <a:t>       </a:t>
            </a:r>
            <a:r>
              <a:rPr lang="en-US" sz="844" dirty="0" err="1" smtClean="0">
                <a:latin typeface="Lucida Console" panose="020B0609040504020204" pitchFamily="49" charset="0"/>
              </a:rPr>
              <a:t>ctx</a:t>
            </a:r>
            <a:r>
              <a:rPr lang="en-US" sz="844" dirty="0">
                <a:latin typeface="Lucida Console" panose="020B0609040504020204" pitchFamily="49" charset="0"/>
              </a:rPr>
              <a:t>._</a:t>
            </a:r>
            <a:r>
              <a:rPr lang="en-US" sz="844" dirty="0" err="1">
                <a:latin typeface="Lucida Console" panose="020B0609040504020204" pitchFamily="49" charset="0"/>
              </a:rPr>
              <a:t>source.department.geolocation</a:t>
            </a:r>
            <a:r>
              <a:rPr lang="en-US" sz="844" dirty="0">
                <a:latin typeface="Lucida Console" panose="020B0609040504020204" pitchFamily="49" charset="0"/>
              </a:rPr>
              <a:t> = geo ",</a:t>
            </a:r>
          </a:p>
          <a:p>
            <a:r>
              <a:rPr lang="en-US" sz="844" dirty="0">
                <a:latin typeface="Lucida Console" panose="020B0609040504020204" pitchFamily="49" charset="0"/>
              </a:rPr>
              <a:t>    "</a:t>
            </a:r>
            <a:r>
              <a:rPr lang="en-US" sz="844" dirty="0" err="1">
                <a:latin typeface="Lucida Console" panose="020B0609040504020204" pitchFamily="49" charset="0"/>
              </a:rPr>
              <a:t>lang</a:t>
            </a:r>
            <a:r>
              <a:rPr lang="en-US" sz="844" dirty="0">
                <a:latin typeface="Lucida Console" panose="020B0609040504020204" pitchFamily="49" charset="0"/>
              </a:rPr>
              <a:t>": "painless"</a:t>
            </a:r>
          </a:p>
          <a:p>
            <a:r>
              <a:rPr lang="en-US" sz="844" dirty="0">
                <a:latin typeface="Lucida Console" panose="020B0609040504020204" pitchFamily="49" charset="0"/>
              </a:rPr>
              <a:t>  }</a:t>
            </a:r>
          </a:p>
          <a:p>
            <a:r>
              <a:rPr lang="en-US" sz="844" dirty="0">
                <a:latin typeface="Lucida Console" panose="020B0609040504020204" pitchFamily="49" charset="0"/>
              </a:rPr>
              <a:t>}</a:t>
            </a: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4639090"/>
          </a:xfrm>
          <a:prstGeom prst="rect">
            <a:avLst/>
          </a:prstGeom>
          <a:noFill/>
        </p:spPr>
        <p:txBody>
          <a:bodyPr wrap="square" rtlCol="0">
            <a:spAutoFit/>
          </a:bodyPr>
          <a:lstStyle/>
          <a:p>
            <a:r>
              <a:rPr lang="nl-NL" sz="844" dirty="0">
                <a:latin typeface="Lucida Console" panose="020B0609040504020204" pitchFamily="49" charset="0"/>
              </a:rPr>
              <a:t>-- </a:t>
            </a:r>
            <a:r>
              <a:rPr lang="nl-NL" sz="844" dirty="0" err="1">
                <a:latin typeface="Lucida Console" panose="020B0609040504020204" pitchFamily="49" charset="0"/>
              </a:rPr>
              <a:t>add</a:t>
            </a:r>
            <a:r>
              <a:rPr lang="nl-NL" sz="844" dirty="0">
                <a:latin typeface="Lucida Console" panose="020B0609040504020204" pitchFamily="49" charset="0"/>
              </a:rPr>
              <a:t> column </a:t>
            </a:r>
            <a:r>
              <a:rPr lang="nl-NL" sz="844" dirty="0" err="1">
                <a:latin typeface="Lucida Console" panose="020B0609040504020204" pitchFamily="49" charset="0"/>
              </a:rPr>
              <a:t>geo_location</a:t>
            </a:r>
            <a:r>
              <a:rPr lang="nl-NL" sz="844" dirty="0">
                <a:latin typeface="Lucida Console" panose="020B0609040504020204" pitchFamily="49" charset="0"/>
              </a:rPr>
              <a:t> </a:t>
            </a:r>
            <a:r>
              <a:rPr lang="nl-NL" sz="844" dirty="0" err="1">
                <a:latin typeface="Lucida Console" panose="020B0609040504020204" pitchFamily="49" charset="0"/>
              </a:rPr>
              <a:t>to</a:t>
            </a:r>
            <a:r>
              <a:rPr lang="nl-NL" sz="844" dirty="0">
                <a:latin typeface="Lucida Console" panose="020B0609040504020204" pitchFamily="49" charset="0"/>
              </a:rPr>
              <a:t> </a:t>
            </a:r>
            <a:r>
              <a:rPr lang="nl-NL" sz="844" dirty="0" err="1">
                <a:latin typeface="Lucida Console" panose="020B0609040504020204" pitchFamily="49" charset="0"/>
              </a:rPr>
              <a:t>hold</a:t>
            </a:r>
            <a:r>
              <a:rPr lang="nl-NL" sz="844" dirty="0">
                <a:latin typeface="Lucida Console" panose="020B0609040504020204" pitchFamily="49" charset="0"/>
              </a:rPr>
              <a:t> SDO_GEOMETRY</a:t>
            </a:r>
          </a:p>
          <a:p>
            <a:r>
              <a:rPr lang="en-US" sz="844" dirty="0">
                <a:latin typeface="Lucida Console" panose="020B0609040504020204" pitchFamily="49" charset="0"/>
              </a:rPr>
              <a:t>alter table </a:t>
            </a:r>
            <a:r>
              <a:rPr lang="en-US" sz="844" dirty="0" err="1">
                <a:latin typeface="Lucida Console" panose="020B0609040504020204" pitchFamily="49" charset="0"/>
              </a:rPr>
              <a:t>dept</a:t>
            </a:r>
            <a:endParaRPr lang="en-US" sz="844" dirty="0">
              <a:latin typeface="Lucida Console" panose="020B0609040504020204" pitchFamily="49" charset="0"/>
            </a:endParaRPr>
          </a:p>
          <a:p>
            <a:r>
              <a:rPr lang="en-US" sz="844" dirty="0">
                <a:latin typeface="Lucida Console" panose="020B0609040504020204" pitchFamily="49" charset="0"/>
              </a:rPr>
              <a:t>add (</a:t>
            </a:r>
            <a:r>
              <a:rPr lang="en-US" sz="844" dirty="0" err="1">
                <a:latin typeface="Lucida Console" panose="020B0609040504020204" pitchFamily="49" charset="0"/>
              </a:rPr>
              <a:t>geo_location</a:t>
            </a:r>
            <a:r>
              <a:rPr lang="en-US" sz="844" dirty="0">
                <a:latin typeface="Lucida Console" panose="020B0609040504020204" pitchFamily="49" charset="0"/>
              </a:rPr>
              <a:t> SDO_GEOMETRY)</a:t>
            </a:r>
          </a:p>
          <a:p>
            <a:endParaRPr lang="nl-NL" sz="844" dirty="0">
              <a:latin typeface="Lucida Console" panose="020B0609040504020204" pitchFamily="49" charset="0"/>
            </a:endParaRPr>
          </a:p>
          <a:p>
            <a:r>
              <a:rPr lang="nl-NL" sz="844" dirty="0">
                <a:latin typeface="Lucida Console" panose="020B0609040504020204" pitchFamily="49" charset="0"/>
              </a:rPr>
              <a:t>-- </a:t>
            </a:r>
            <a:r>
              <a:rPr lang="nl-NL" sz="844" dirty="0" err="1">
                <a:latin typeface="Lucida Console" panose="020B0609040504020204" pitchFamily="49" charset="0"/>
              </a:rPr>
              <a:t>add</a:t>
            </a:r>
            <a:r>
              <a:rPr lang="nl-NL" sz="844" dirty="0">
                <a:latin typeface="Lucida Console" panose="020B0609040504020204" pitchFamily="49" charset="0"/>
              </a:rPr>
              <a:t> </a:t>
            </a:r>
            <a:r>
              <a:rPr lang="nl-NL" sz="844" dirty="0" err="1">
                <a:latin typeface="Lucida Console" panose="020B0609040504020204" pitchFamily="49" charset="0"/>
              </a:rPr>
              <a:t>geo</a:t>
            </a:r>
            <a:r>
              <a:rPr lang="nl-NL" sz="844" dirty="0">
                <a:latin typeface="Lucida Console" panose="020B0609040504020204" pitchFamily="49" charset="0"/>
              </a:rPr>
              <a:t> </a:t>
            </a:r>
            <a:r>
              <a:rPr lang="nl-NL" sz="844" dirty="0" err="1">
                <a:latin typeface="Lucida Console" panose="020B0609040504020204" pitchFamily="49" charset="0"/>
              </a:rPr>
              <a:t>location</a:t>
            </a:r>
            <a:r>
              <a:rPr lang="nl-NL" sz="844" dirty="0">
                <a:latin typeface="Lucida Console" panose="020B0609040504020204" pitchFamily="49" charset="0"/>
              </a:rPr>
              <a:t> </a:t>
            </a:r>
            <a:r>
              <a:rPr lang="nl-NL" sz="844" dirty="0" err="1">
                <a:latin typeface="Lucida Console" panose="020B0609040504020204" pitchFamily="49" charset="0"/>
              </a:rPr>
              <a:t>to</a:t>
            </a:r>
            <a:r>
              <a:rPr lang="nl-NL" sz="844" dirty="0">
                <a:latin typeface="Lucida Console" panose="020B0609040504020204" pitchFamily="49" charset="0"/>
              </a:rPr>
              <a:t> </a:t>
            </a:r>
            <a:r>
              <a:rPr lang="nl-NL" sz="844" dirty="0" err="1">
                <a:latin typeface="Lucida Console" panose="020B0609040504020204" pitchFamily="49" charset="0"/>
              </a:rPr>
              <a:t>each</a:t>
            </a:r>
            <a:r>
              <a:rPr lang="nl-NL" sz="844" dirty="0">
                <a:latin typeface="Lucida Console" panose="020B0609040504020204" pitchFamily="49" charset="0"/>
              </a:rPr>
              <a:t> </a:t>
            </a:r>
            <a:r>
              <a:rPr lang="nl-NL" sz="844" dirty="0" err="1">
                <a:latin typeface="Lucida Console" panose="020B0609040504020204" pitchFamily="49" charset="0"/>
              </a:rPr>
              <a:t>department</a:t>
            </a:r>
            <a:endParaRPr lang="nl-NL" sz="844" dirty="0">
              <a:latin typeface="Lucida Console" panose="020B0609040504020204" pitchFamily="49" charset="0"/>
            </a:endParaRPr>
          </a:p>
          <a:p>
            <a:r>
              <a:rPr lang="en-US" sz="844" dirty="0">
                <a:latin typeface="Lucida Console" panose="020B0609040504020204" pitchFamily="49" charset="0"/>
              </a:rPr>
              <a:t>update </a:t>
            </a:r>
            <a:r>
              <a:rPr lang="en-US" sz="844" dirty="0" err="1">
                <a:latin typeface="Lucida Console" panose="020B0609040504020204" pitchFamily="49" charset="0"/>
              </a:rPr>
              <a:t>dept</a:t>
            </a:r>
            <a:endParaRPr lang="en-US" sz="844" dirty="0">
              <a:latin typeface="Lucida Console" panose="020B0609040504020204" pitchFamily="49" charset="0"/>
            </a:endParaRPr>
          </a:p>
          <a:p>
            <a:r>
              <a:rPr lang="en-US" sz="844" dirty="0">
                <a:latin typeface="Lucida Console" panose="020B0609040504020204" pitchFamily="49" charset="0"/>
              </a:rPr>
              <a:t>set    </a:t>
            </a:r>
            <a:r>
              <a:rPr lang="en-US" sz="844" dirty="0" err="1">
                <a:latin typeface="Lucida Console" panose="020B0609040504020204" pitchFamily="49" charset="0"/>
              </a:rPr>
              <a:t>geo_location</a:t>
            </a:r>
            <a:r>
              <a:rPr lang="en-US" sz="844" dirty="0">
                <a:latin typeface="Lucida Console" panose="020B0609040504020204" pitchFamily="49" charset="0"/>
              </a:rPr>
              <a:t> = SDO_GEOMETRY(2001, 8307,</a:t>
            </a:r>
            <a:br>
              <a:rPr lang="en-US" sz="844" dirty="0">
                <a:latin typeface="Lucida Console" panose="020B0609040504020204" pitchFamily="49" charset="0"/>
              </a:rPr>
            </a:br>
            <a:r>
              <a:rPr lang="en-US" sz="844" dirty="0">
                <a:latin typeface="Lucida Console" panose="020B0609040504020204" pitchFamily="49" charset="0"/>
              </a:rPr>
              <a:t>                   SDO_POINT_TYPE (-73.935242, 40.730610,NULL)</a:t>
            </a:r>
            <a:br>
              <a:rPr lang="en-US" sz="844" dirty="0">
                <a:latin typeface="Lucida Console" panose="020B0609040504020204" pitchFamily="49" charset="0"/>
              </a:rPr>
            </a:br>
            <a:r>
              <a:rPr lang="en-US" sz="844" dirty="0">
                <a:latin typeface="Lucida Console" panose="020B0609040504020204" pitchFamily="49" charset="0"/>
              </a:rPr>
              <a:t>                                  , NULL, NULL)</a:t>
            </a:r>
          </a:p>
          <a:p>
            <a:r>
              <a:rPr lang="en-US" sz="844" dirty="0">
                <a:latin typeface="Lucida Console" panose="020B0609040504020204" pitchFamily="49" charset="0"/>
              </a:rPr>
              <a:t>where  </a:t>
            </a:r>
            <a:r>
              <a:rPr lang="en-US" sz="844" dirty="0" err="1">
                <a:latin typeface="Lucida Console" panose="020B0609040504020204" pitchFamily="49" charset="0"/>
              </a:rPr>
              <a:t>loc</a:t>
            </a:r>
            <a:r>
              <a:rPr lang="en-US" sz="844" dirty="0">
                <a:latin typeface="Lucida Console" panose="020B0609040504020204" pitchFamily="49" charset="0"/>
              </a:rPr>
              <a:t> = 'NEW YORK'</a:t>
            </a:r>
          </a:p>
          <a:p>
            <a:endParaRPr lang="en-US" sz="844" dirty="0">
              <a:latin typeface="Lucida Console" panose="020B0609040504020204" pitchFamily="49" charset="0"/>
            </a:endParaRPr>
          </a:p>
          <a:p>
            <a:r>
              <a:rPr lang="en-US" sz="844" dirty="0">
                <a:latin typeface="Lucida Console" panose="020B0609040504020204" pitchFamily="49" charset="0"/>
              </a:rPr>
              <a:t>update </a:t>
            </a:r>
            <a:r>
              <a:rPr lang="en-US" sz="844" dirty="0" err="1">
                <a:latin typeface="Lucida Console" panose="020B0609040504020204" pitchFamily="49" charset="0"/>
              </a:rPr>
              <a:t>dept</a:t>
            </a:r>
            <a:endParaRPr lang="en-US" sz="844" dirty="0">
              <a:latin typeface="Lucida Console" panose="020B0609040504020204" pitchFamily="49" charset="0"/>
            </a:endParaRPr>
          </a:p>
          <a:p>
            <a:r>
              <a:rPr lang="en-US" sz="844" dirty="0">
                <a:latin typeface="Lucida Console" panose="020B0609040504020204" pitchFamily="49" charset="0"/>
              </a:rPr>
              <a:t>set    </a:t>
            </a:r>
            <a:r>
              <a:rPr lang="en-US" sz="844" dirty="0" err="1">
                <a:latin typeface="Lucida Console" panose="020B0609040504020204" pitchFamily="49" charset="0"/>
              </a:rPr>
              <a:t>geo_location</a:t>
            </a:r>
            <a:r>
              <a:rPr lang="en-US" sz="844" dirty="0">
                <a:latin typeface="Lucida Console" panose="020B0609040504020204" pitchFamily="49" charset="0"/>
              </a:rPr>
              <a:t> = SDO_GEOMETRY(2001, 8307,</a:t>
            </a:r>
            <a:br>
              <a:rPr lang="en-US" sz="844" dirty="0">
                <a:latin typeface="Lucida Console" panose="020B0609040504020204" pitchFamily="49" charset="0"/>
              </a:rPr>
            </a:br>
            <a:r>
              <a:rPr lang="en-US" sz="844" dirty="0">
                <a:latin typeface="Lucida Console" panose="020B0609040504020204" pitchFamily="49" charset="0"/>
              </a:rPr>
              <a:t>          SDO_POINT_TYPE (-96.8005, 32.7801,NULL), NULL, NULL)</a:t>
            </a:r>
          </a:p>
          <a:p>
            <a:r>
              <a:rPr lang="en-US" sz="844" dirty="0">
                <a:latin typeface="Lucida Console" panose="020B0609040504020204" pitchFamily="49" charset="0"/>
              </a:rPr>
              <a:t>where  </a:t>
            </a:r>
            <a:r>
              <a:rPr lang="en-US" sz="844" dirty="0" err="1">
                <a:latin typeface="Lucida Console" panose="020B0609040504020204" pitchFamily="49" charset="0"/>
              </a:rPr>
              <a:t>loc</a:t>
            </a:r>
            <a:r>
              <a:rPr lang="en-US" sz="844" dirty="0">
                <a:latin typeface="Lucida Console" panose="020B0609040504020204" pitchFamily="49" charset="0"/>
              </a:rPr>
              <a:t> = 'DALLAS'</a:t>
            </a:r>
          </a:p>
          <a:p>
            <a:endParaRPr lang="nl-NL" sz="844" dirty="0">
              <a:latin typeface="Lucida Console" panose="020B0609040504020204" pitchFamily="49" charset="0"/>
            </a:endParaRPr>
          </a:p>
          <a:p>
            <a:r>
              <a:rPr lang="nl-NL" sz="844" dirty="0">
                <a:latin typeface="Lucida Console" panose="020B0609040504020204" pitchFamily="49" charset="0"/>
              </a:rPr>
              <a:t>-- </a:t>
            </a:r>
            <a:r>
              <a:rPr lang="nl-NL" sz="844" dirty="0" err="1">
                <a:latin typeface="Lucida Console" panose="020B0609040504020204" pitchFamily="49" charset="0"/>
              </a:rPr>
              <a:t>insert</a:t>
            </a:r>
            <a:r>
              <a:rPr lang="nl-NL" sz="844" dirty="0">
                <a:latin typeface="Lucida Console" panose="020B0609040504020204" pitchFamily="49" charset="0"/>
              </a:rPr>
              <a:t> </a:t>
            </a:r>
            <a:r>
              <a:rPr lang="en-US" sz="844" dirty="0">
                <a:latin typeface="Lucida Console" panose="020B0609040504020204" pitchFamily="49" charset="0"/>
              </a:rPr>
              <a:t>dimensional meta information for the  spatial column</a:t>
            </a:r>
            <a:endParaRPr lang="nl-NL" sz="844" dirty="0">
              <a:latin typeface="Lucida Console" panose="020B0609040504020204" pitchFamily="49" charset="0"/>
            </a:endParaRPr>
          </a:p>
          <a:p>
            <a:r>
              <a:rPr lang="en-US" sz="844" dirty="0">
                <a:latin typeface="Lucida Console" panose="020B0609040504020204" pitchFamily="49" charset="0"/>
              </a:rPr>
              <a:t>INSERT INTO USER_SDO_GEOM_METADATA </a:t>
            </a:r>
          </a:p>
          <a:p>
            <a:r>
              <a:rPr lang="en-US" sz="844" dirty="0">
                <a:latin typeface="Lucida Console" panose="020B0609040504020204" pitchFamily="49" charset="0"/>
              </a:rPr>
              <a:t>(TABLE_NAME, COLUMN_NAME, DIMINFO, SRID) </a:t>
            </a:r>
          </a:p>
          <a:p>
            <a:r>
              <a:rPr lang="en-US" sz="844" dirty="0">
                <a:latin typeface="Lucida Console" panose="020B0609040504020204" pitchFamily="49" charset="0"/>
              </a:rPr>
              <a:t>VALUES ('DEPT', 'GEO_LOCATION', </a:t>
            </a:r>
          </a:p>
          <a:p>
            <a:r>
              <a:rPr lang="en-US" sz="844" dirty="0">
                <a:latin typeface="Lucida Console" panose="020B0609040504020204" pitchFamily="49" charset="0"/>
              </a:rPr>
              <a:t>   SDO_DIM_ARRAY </a:t>
            </a:r>
          </a:p>
          <a:p>
            <a:r>
              <a:rPr lang="en-US" sz="844" dirty="0">
                <a:latin typeface="Lucida Console" panose="020B0609040504020204" pitchFamily="49" charset="0"/>
              </a:rPr>
              <a:t>    (SDO_DIM_ELEMENT('LONG', -180.0, 180.0, 0.5), </a:t>
            </a:r>
          </a:p>
          <a:p>
            <a:r>
              <a:rPr lang="en-US" sz="844" dirty="0">
                <a:latin typeface="Lucida Console" panose="020B0609040504020204" pitchFamily="49" charset="0"/>
              </a:rPr>
              <a:t>     SDO_DIM_ELEMENT('LAT', -90.0, 90.0, 0.5)</a:t>
            </a:r>
          </a:p>
          <a:p>
            <a:r>
              <a:rPr lang="en-US" sz="844" dirty="0">
                <a:latin typeface="Lucida Console" panose="020B0609040504020204" pitchFamily="49" charset="0"/>
              </a:rPr>
              <a:t>    ), </a:t>
            </a:r>
          </a:p>
          <a:p>
            <a:r>
              <a:rPr lang="en-US" sz="844" dirty="0">
                <a:latin typeface="Lucida Console" panose="020B0609040504020204" pitchFamily="49" charset="0"/>
              </a:rPr>
              <a:t>     8307</a:t>
            </a:r>
          </a:p>
          <a:p>
            <a:r>
              <a:rPr lang="en-US" sz="844" dirty="0">
                <a:latin typeface="Lucida Console" panose="020B0609040504020204" pitchFamily="49" charset="0"/>
              </a:rPr>
              <a:t>);</a:t>
            </a:r>
          </a:p>
          <a:p>
            <a:endParaRPr lang="en-US" sz="844" dirty="0">
              <a:latin typeface="Lucida Console" panose="020B0609040504020204" pitchFamily="49" charset="0"/>
            </a:endParaRPr>
          </a:p>
          <a:p>
            <a:r>
              <a:rPr lang="en-US" sz="844" dirty="0">
                <a:latin typeface="Lucida Console" panose="020B0609040504020204" pitchFamily="49" charset="0"/>
              </a:rPr>
              <a:t>-- create spatial index </a:t>
            </a:r>
          </a:p>
          <a:p>
            <a:r>
              <a:rPr lang="en-US" sz="844" dirty="0">
                <a:latin typeface="Lucida Console" panose="020B0609040504020204" pitchFamily="49" charset="0"/>
              </a:rPr>
              <a:t>CREATE INDEX </a:t>
            </a:r>
            <a:r>
              <a:rPr lang="en-US" sz="844" dirty="0" err="1">
                <a:latin typeface="Lucida Console" panose="020B0609040504020204" pitchFamily="49" charset="0"/>
              </a:rPr>
              <a:t>dept_spatial_idx</a:t>
            </a:r>
            <a:r>
              <a:rPr lang="en-US" sz="844" dirty="0">
                <a:latin typeface="Lucida Console" panose="020B0609040504020204" pitchFamily="49" charset="0"/>
              </a:rPr>
              <a:t> </a:t>
            </a:r>
          </a:p>
          <a:p>
            <a:r>
              <a:rPr lang="en-US" sz="844" dirty="0">
                <a:latin typeface="Lucida Console" panose="020B0609040504020204" pitchFamily="49" charset="0"/>
              </a:rPr>
              <a:t>ON </a:t>
            </a:r>
            <a:r>
              <a:rPr lang="en-US" sz="844" dirty="0" err="1">
                <a:latin typeface="Lucida Console" panose="020B0609040504020204" pitchFamily="49" charset="0"/>
              </a:rPr>
              <a:t>dept</a:t>
            </a:r>
            <a:r>
              <a:rPr lang="en-US" sz="844" dirty="0">
                <a:latin typeface="Lucida Console" panose="020B0609040504020204" pitchFamily="49" charset="0"/>
              </a:rPr>
              <a:t>(</a:t>
            </a:r>
            <a:r>
              <a:rPr lang="en-US" sz="844" dirty="0" err="1">
                <a:latin typeface="Lucida Console" panose="020B0609040504020204" pitchFamily="49" charset="0"/>
              </a:rPr>
              <a:t>geo_location</a:t>
            </a:r>
            <a:r>
              <a:rPr lang="en-US" sz="844" dirty="0">
                <a:latin typeface="Lucida Console" panose="020B0609040504020204" pitchFamily="49" charset="0"/>
              </a:rPr>
              <a:t>)</a:t>
            </a:r>
          </a:p>
          <a:p>
            <a:r>
              <a:rPr lang="en-US" sz="844" dirty="0">
                <a:latin typeface="Lucida Console" panose="020B0609040504020204" pitchFamily="49" charset="0"/>
              </a:rPr>
              <a:t>INDEXTYPE IS </a:t>
            </a:r>
            <a:r>
              <a:rPr lang="en-US" sz="844" dirty="0" err="1">
                <a:latin typeface="Lucida Console" panose="020B0609040504020204" pitchFamily="49" charset="0"/>
              </a:rPr>
              <a:t>mdsys.spatial_index</a:t>
            </a:r>
            <a:r>
              <a:rPr lang="en-US" sz="844" dirty="0">
                <a:latin typeface="Lucida Console" panose="020B0609040504020204" pitchFamily="49" charset="0"/>
              </a:rPr>
              <a:t>;</a:t>
            </a:r>
          </a:p>
          <a:p>
            <a:endParaRPr lang="en-US" sz="844" dirty="0">
              <a:latin typeface="Lucida Console" panose="020B0609040504020204" pitchFamily="49" charset="0"/>
            </a:endParaRPr>
          </a:p>
        </p:txBody>
      </p:sp>
    </p:spTree>
    <p:extLst>
      <p:ext uri="{BB962C8B-B14F-4D97-AF65-F5344CB8AC3E}">
        <p14:creationId xmlns:p14="http://schemas.microsoft.com/office/powerpoint/2010/main" val="112160873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find departments within 500 km from Washington DC </a:t>
            </a:r>
            <a:br>
              <a:rPr lang="en-US" sz="2109" dirty="0"/>
            </a:br>
            <a:r>
              <a:rPr lang="en-US" sz="2109" dirty="0"/>
              <a:t>( [ -77.0364, 38.8951 ])</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3724096" cy="2867580"/>
          </a:xfrm>
          <a:prstGeom prst="rect">
            <a:avLst/>
          </a:prstGeom>
          <a:noFill/>
        </p:spPr>
        <p:txBody>
          <a:bodyPr wrap="none" rtlCol="0">
            <a:spAutoFit/>
          </a:bodyPr>
          <a:lstStyle/>
          <a:p>
            <a:r>
              <a:rPr lang="en-US" sz="949" dirty="0">
                <a:latin typeface="Lucida Console" panose="020B0609040504020204" pitchFamily="49" charset="0"/>
              </a:rPr>
              <a:t>{</a:t>
            </a:r>
          </a:p>
          <a:p>
            <a:r>
              <a:rPr lang="en-US" sz="949" dirty="0">
                <a:latin typeface="Lucida Console" panose="020B0609040504020204" pitchFamily="49" charset="0"/>
              </a:rPr>
              <a:t>  "_source" : </a:t>
            </a:r>
            <a:r>
              <a:rPr lang="en-US" sz="949" dirty="0" smtClean="0">
                <a:latin typeface="Lucida Console" panose="020B0609040504020204" pitchFamily="49" charset="0"/>
              </a:rPr>
              <a:t>[“department.*"],</a:t>
            </a:r>
            <a:endParaRPr lang="en-US" sz="949" dirty="0">
              <a:latin typeface="Lucida Console" panose="020B0609040504020204" pitchFamily="49" charset="0"/>
            </a:endParaRPr>
          </a:p>
          <a:p>
            <a:r>
              <a:rPr lang="en-US" sz="949" dirty="0">
                <a:latin typeface="Lucida Console" panose="020B0609040504020204" pitchFamily="49" charset="0"/>
              </a:rPr>
              <a:t>    "query": {</a:t>
            </a:r>
          </a:p>
          <a:p>
            <a:r>
              <a:rPr lang="en-US" sz="949" dirty="0">
                <a:latin typeface="Lucida Console" panose="020B0609040504020204" pitchFamily="49" charset="0"/>
              </a:rPr>
              <a:t>        "bool" : {</a:t>
            </a:r>
          </a:p>
          <a:p>
            <a:r>
              <a:rPr lang="en-US" sz="949" dirty="0">
                <a:latin typeface="Lucida Console" panose="020B0609040504020204" pitchFamily="49" charset="0"/>
              </a:rPr>
              <a:t>            "must" : {</a:t>
            </a:r>
          </a:p>
          <a:p>
            <a:r>
              <a:rPr lang="en-US" sz="949" dirty="0">
                <a:latin typeface="Lucida Console" panose="020B0609040504020204" pitchFamily="49" charset="0"/>
              </a:rPr>
              <a:t>                "</a:t>
            </a:r>
            <a:r>
              <a:rPr lang="en-US" sz="949" dirty="0" err="1">
                <a:latin typeface="Lucida Console" panose="020B0609040504020204" pitchFamily="49" charset="0"/>
              </a:rPr>
              <a:t>match_all</a:t>
            </a:r>
            <a:r>
              <a:rPr lang="en-US" sz="949" dirty="0">
                <a:latin typeface="Lucida Console" panose="020B0609040504020204" pitchFamily="49" charset="0"/>
              </a:rPr>
              <a:t>" : {}</a:t>
            </a:r>
          </a:p>
          <a:p>
            <a:r>
              <a:rPr lang="en-US" sz="949" dirty="0">
                <a:latin typeface="Lucida Console" panose="020B0609040504020204" pitchFamily="49" charset="0"/>
              </a:rPr>
              <a:t>            },</a:t>
            </a:r>
          </a:p>
          <a:p>
            <a:r>
              <a:rPr lang="en-US" sz="949" dirty="0">
                <a:latin typeface="Lucida Console" panose="020B0609040504020204" pitchFamily="49" charset="0"/>
              </a:rPr>
              <a:t>            "filter" : {</a:t>
            </a:r>
          </a:p>
          <a:p>
            <a:r>
              <a:rPr lang="en-US" sz="949" dirty="0">
                <a:latin typeface="Lucida Console" panose="020B0609040504020204" pitchFamily="49" charset="0"/>
              </a:rPr>
              <a:t>                "</a:t>
            </a:r>
            <a:r>
              <a:rPr lang="en-US" sz="949" dirty="0" err="1">
                <a:latin typeface="Lucida Console" panose="020B0609040504020204" pitchFamily="49" charset="0"/>
              </a:rPr>
              <a:t>geo_distance</a:t>
            </a:r>
            <a:r>
              <a:rPr lang="en-US" sz="949" dirty="0">
                <a:latin typeface="Lucida Console" panose="020B0609040504020204" pitchFamily="49" charset="0"/>
              </a:rPr>
              <a:t>" : {</a:t>
            </a:r>
          </a:p>
          <a:p>
            <a:r>
              <a:rPr lang="en-US" sz="949" dirty="0">
                <a:latin typeface="Lucida Console" panose="020B0609040504020204" pitchFamily="49" charset="0"/>
              </a:rPr>
              <a:t>                    "distance" : "500km",</a:t>
            </a:r>
          </a:p>
          <a:p>
            <a:r>
              <a:rPr lang="en-US" sz="949" dirty="0">
                <a:latin typeface="Lucida Console" panose="020B0609040504020204" pitchFamily="49" charset="0"/>
              </a:rPr>
              <a:t>                    "</a:t>
            </a:r>
            <a:r>
              <a:rPr lang="en-US" sz="949" dirty="0" err="1">
                <a:latin typeface="Lucida Console" panose="020B0609040504020204" pitchFamily="49" charset="0"/>
              </a:rPr>
              <a:t>department.geolocation</a:t>
            </a:r>
            <a:r>
              <a:rPr lang="en-US" sz="949" dirty="0">
                <a:latin typeface="Lucida Console" panose="020B0609040504020204" pitchFamily="49" charset="0"/>
              </a:rPr>
              <a:t>" : {</a:t>
            </a:r>
          </a:p>
          <a:p>
            <a:r>
              <a:rPr lang="en-US" sz="949" dirty="0">
                <a:latin typeface="Lucida Console" panose="020B0609040504020204" pitchFamily="49" charset="0"/>
              </a:rPr>
              <a:t>                        "</a:t>
            </a:r>
            <a:r>
              <a:rPr lang="en-US" sz="949" dirty="0" err="1">
                <a:latin typeface="Lucida Console" panose="020B0609040504020204" pitchFamily="49" charset="0"/>
              </a:rPr>
              <a:t>lat</a:t>
            </a:r>
            <a:r>
              <a:rPr lang="en-US" sz="949" dirty="0">
                <a:latin typeface="Lucida Console" panose="020B0609040504020204" pitchFamily="49" charset="0"/>
              </a:rPr>
              <a:t>" : 38.8951 ,</a:t>
            </a:r>
          </a:p>
          <a:p>
            <a:r>
              <a:rPr lang="en-US" sz="949" dirty="0">
                <a:latin typeface="Lucida Console" panose="020B0609040504020204" pitchFamily="49" charset="0"/>
              </a:rPr>
              <a:t>                        "</a:t>
            </a:r>
            <a:r>
              <a:rPr lang="en-US" sz="949" dirty="0" err="1">
                <a:latin typeface="Lucida Console" panose="020B0609040504020204" pitchFamily="49" charset="0"/>
              </a:rPr>
              <a:t>lon</a:t>
            </a:r>
            <a:r>
              <a:rPr lang="en-US" sz="949" dirty="0">
                <a:latin typeface="Lucida Console" panose="020B0609040504020204" pitchFamily="49" charset="0"/>
              </a:rPr>
              <a:t>" : -77.0364</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    }</a:t>
            </a:r>
          </a:p>
          <a:p>
            <a:r>
              <a:rPr lang="en-US" sz="949" dirty="0">
                <a:latin typeface="Lucida Console" panose="020B0609040504020204" pitchFamily="49" charset="0"/>
              </a:rPr>
              <a:t>}</a:t>
            </a:r>
            <a:endParaRPr lang="en-US" sz="949" dirty="0">
              <a:latin typeface="Lucida Console" panose="020B0609040504020204" pitchFamily="49" charset="0"/>
            </a:endParaRP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2429383"/>
          </a:xfrm>
          <a:prstGeom prst="rect">
            <a:avLst/>
          </a:prstGeom>
          <a:noFill/>
        </p:spPr>
        <p:txBody>
          <a:bodyPr wrap="square" rtlCol="0">
            <a:spAutoFit/>
          </a:bodyPr>
          <a:lstStyle/>
          <a:p>
            <a:r>
              <a:rPr lang="nl-NL" sz="949" dirty="0" err="1">
                <a:latin typeface="Lucida Console" panose="020B0609040504020204" pitchFamily="49" charset="0"/>
              </a:rPr>
              <a:t>with</a:t>
            </a:r>
            <a:r>
              <a:rPr lang="nl-NL" sz="949" dirty="0">
                <a:latin typeface="Lucida Console" panose="020B0609040504020204" pitchFamily="49" charset="0"/>
              </a:rPr>
              <a:t> d as</a:t>
            </a:r>
          </a:p>
          <a:p>
            <a:r>
              <a:rPr lang="nl-NL" sz="949" dirty="0">
                <a:latin typeface="Lucida Console" panose="020B0609040504020204" pitchFamily="49" charset="0"/>
              </a:rPr>
              <a:t>( SELECT loc</a:t>
            </a:r>
          </a:p>
          <a:p>
            <a:r>
              <a:rPr lang="nl-NL" sz="949" dirty="0">
                <a:latin typeface="Lucida Console" panose="020B0609040504020204" pitchFamily="49" charset="0"/>
              </a:rPr>
              <a:t>  ,      SDO_GEOM.SDO_DISTANCE</a:t>
            </a:r>
          </a:p>
          <a:p>
            <a:r>
              <a:rPr lang="nl-NL" sz="949" dirty="0">
                <a:latin typeface="Lucida Console" panose="020B0609040504020204" pitchFamily="49" charset="0"/>
              </a:rPr>
              <a:t>         ( SDO_GEOMETRY(2001, 8307</a:t>
            </a:r>
            <a:br>
              <a:rPr lang="nl-NL" sz="949" dirty="0">
                <a:latin typeface="Lucida Console" panose="020B0609040504020204" pitchFamily="49" charset="0"/>
              </a:rPr>
            </a:br>
            <a:r>
              <a:rPr lang="nl-NL" sz="949" dirty="0">
                <a:latin typeface="Lucida Console" panose="020B0609040504020204" pitchFamily="49" charset="0"/>
              </a:rPr>
              <a:t>         , SDO_POINT_TYPE ( -77.0364, 38.8951,NULL)</a:t>
            </a:r>
            <a:br>
              <a:rPr lang="nl-NL" sz="949" dirty="0">
                <a:latin typeface="Lucida Console" panose="020B0609040504020204" pitchFamily="49" charset="0"/>
              </a:rPr>
            </a:br>
            <a:r>
              <a:rPr lang="nl-NL" sz="949" dirty="0">
                <a:latin typeface="Lucida Console" panose="020B0609040504020204" pitchFamily="49" charset="0"/>
              </a:rPr>
              <a:t>         , NULL, NULL</a:t>
            </a:r>
            <a:br>
              <a:rPr lang="nl-NL" sz="949" dirty="0">
                <a:latin typeface="Lucida Console" panose="020B0609040504020204" pitchFamily="49" charset="0"/>
              </a:rPr>
            </a:br>
            <a:r>
              <a:rPr lang="nl-NL" sz="949" dirty="0">
                <a:latin typeface="Lucida Console" panose="020B0609040504020204" pitchFamily="49" charset="0"/>
              </a:rPr>
              <a:t>         )</a:t>
            </a:r>
          </a:p>
          <a:p>
            <a:r>
              <a:rPr lang="nl-NL" sz="949" dirty="0">
                <a:latin typeface="Lucida Console" panose="020B0609040504020204" pitchFamily="49" charset="0"/>
              </a:rPr>
              <a:t>         , </a:t>
            </a:r>
            <a:r>
              <a:rPr lang="nl-NL" sz="949" dirty="0" err="1">
                <a:latin typeface="Lucida Console" panose="020B0609040504020204" pitchFamily="49" charset="0"/>
              </a:rPr>
              <a:t>geo_location</a:t>
            </a:r>
            <a:endParaRPr lang="nl-NL" sz="949" dirty="0">
              <a:latin typeface="Lucida Console" panose="020B0609040504020204" pitchFamily="49" charset="0"/>
            </a:endParaRPr>
          </a:p>
          <a:p>
            <a:r>
              <a:rPr lang="nl-NL" sz="949" dirty="0">
                <a:latin typeface="Lucida Console" panose="020B0609040504020204" pitchFamily="49" charset="0"/>
              </a:rPr>
              <a:t>         , 0.005</a:t>
            </a:r>
          </a:p>
          <a:p>
            <a:r>
              <a:rPr lang="nl-NL" sz="949" dirty="0">
                <a:latin typeface="Lucida Console" panose="020B0609040504020204" pitchFamily="49" charset="0"/>
              </a:rPr>
              <a:t>         , 'unit=KM'</a:t>
            </a:r>
          </a:p>
          <a:p>
            <a:r>
              <a:rPr lang="nl-NL" sz="949" dirty="0">
                <a:latin typeface="Lucida Console" panose="020B0609040504020204" pitchFamily="49" charset="0"/>
              </a:rPr>
              <a:t>         ) </a:t>
            </a:r>
            <a:r>
              <a:rPr lang="nl-NL" sz="949" dirty="0" err="1">
                <a:latin typeface="Lucida Console" panose="020B0609040504020204" pitchFamily="49" charset="0"/>
              </a:rPr>
              <a:t>distance</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from</a:t>
            </a:r>
            <a:r>
              <a:rPr lang="nl-NL" sz="949" dirty="0">
                <a:latin typeface="Lucida Console" panose="020B0609040504020204" pitchFamily="49" charset="0"/>
              </a:rPr>
              <a:t>   dept</a:t>
            </a:r>
          </a:p>
          <a:p>
            <a:r>
              <a:rPr lang="nl-NL" sz="949" dirty="0">
                <a:latin typeface="Lucida Console" panose="020B0609040504020204" pitchFamily="49" charset="0"/>
              </a:rPr>
              <a:t>)</a:t>
            </a:r>
          </a:p>
          <a:p>
            <a:r>
              <a:rPr lang="nl-NL" sz="949" dirty="0">
                <a:latin typeface="Lucida Console" panose="020B0609040504020204" pitchFamily="49" charset="0"/>
              </a:rPr>
              <a:t>select d.*</a:t>
            </a:r>
          </a:p>
          <a:p>
            <a:r>
              <a:rPr lang="nl-NL" sz="949" dirty="0" err="1">
                <a:latin typeface="Lucida Console" panose="020B0609040504020204" pitchFamily="49" charset="0"/>
              </a:rPr>
              <a:t>from</a:t>
            </a:r>
            <a:r>
              <a:rPr lang="nl-NL" sz="949" dirty="0">
                <a:latin typeface="Lucida Console" panose="020B0609040504020204" pitchFamily="49" charset="0"/>
              </a:rPr>
              <a:t>   d</a:t>
            </a:r>
          </a:p>
          <a:p>
            <a:r>
              <a:rPr lang="nl-NL" sz="949" dirty="0" err="1">
                <a:latin typeface="Lucida Console" panose="020B0609040504020204" pitchFamily="49" charset="0"/>
              </a:rPr>
              <a:t>where</a:t>
            </a:r>
            <a:r>
              <a:rPr lang="nl-NL" sz="949" dirty="0">
                <a:latin typeface="Lucida Console" panose="020B0609040504020204" pitchFamily="49" charset="0"/>
              </a:rPr>
              <a:t>  </a:t>
            </a:r>
            <a:r>
              <a:rPr lang="nl-NL" sz="949" dirty="0" err="1">
                <a:latin typeface="Lucida Console" panose="020B0609040504020204" pitchFamily="49" charset="0"/>
              </a:rPr>
              <a:t>d.distance</a:t>
            </a:r>
            <a:r>
              <a:rPr lang="nl-NL" sz="949" dirty="0">
                <a:latin typeface="Lucida Console" panose="020B0609040504020204" pitchFamily="49" charset="0"/>
              </a:rPr>
              <a:t> &lt; 500</a:t>
            </a:r>
          </a:p>
        </p:txBody>
      </p:sp>
    </p:spTree>
    <p:extLst>
      <p:ext uri="{BB962C8B-B14F-4D97-AF65-F5344CB8AC3E}">
        <p14:creationId xmlns:p14="http://schemas.microsoft.com/office/powerpoint/2010/main" val="35611594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all departments, the distance for each department in kilometer from Washington DC, ordered by that distance</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193777" cy="2430665"/>
          </a:xfrm>
          <a:prstGeom prst="rect">
            <a:avLst/>
          </a:prstGeom>
          <a:noFill/>
        </p:spPr>
        <p:txBody>
          <a:bodyPr wrap="none" rtlCol="0">
            <a:spAutoFit/>
          </a:bodyPr>
          <a:lstStyle/>
          <a:p>
            <a:r>
              <a:rPr lang="en-US" sz="844" dirty="0">
                <a:latin typeface="Lucida Console" panose="020B0609040504020204" pitchFamily="49" charset="0"/>
              </a:rPr>
              <a:t>{</a:t>
            </a:r>
          </a:p>
          <a:p>
            <a:r>
              <a:rPr lang="en-US" sz="844" dirty="0">
                <a:latin typeface="Lucida Console" panose="020B0609040504020204" pitchFamily="49" charset="0"/>
              </a:rPr>
              <a:t>  "_source" : ["*"],</a:t>
            </a:r>
          </a:p>
          <a:p>
            <a:r>
              <a:rPr lang="en-US" sz="844" dirty="0">
                <a:latin typeface="Lucida Console" panose="020B0609040504020204" pitchFamily="49" charset="0"/>
              </a:rPr>
              <a:t>    "query" : {</a:t>
            </a:r>
          </a:p>
          <a:p>
            <a:r>
              <a:rPr lang="en-US" sz="844" dirty="0">
                <a:latin typeface="Lucida Console" panose="020B0609040504020204" pitchFamily="49" charset="0"/>
              </a:rPr>
              <a:t>        "</a:t>
            </a:r>
            <a:r>
              <a:rPr lang="en-US" sz="844" dirty="0" err="1">
                <a:latin typeface="Lucida Console" panose="020B0609040504020204" pitchFamily="49" charset="0"/>
              </a:rPr>
              <a:t>match_all</a:t>
            </a:r>
            <a:r>
              <a:rPr lang="en-US" sz="844" dirty="0">
                <a:latin typeface="Lucida Console" panose="020B0609040504020204" pitchFamily="49" charset="0"/>
              </a:rPr>
              <a:t>": {}</a:t>
            </a:r>
          </a:p>
          <a:p>
            <a:r>
              <a:rPr lang="en-US" sz="844" dirty="0">
                <a:latin typeface="Lucida Console" panose="020B0609040504020204" pitchFamily="49" charset="0"/>
              </a:rPr>
              <a:t>    },</a:t>
            </a:r>
          </a:p>
          <a:p>
            <a:r>
              <a:rPr lang="en-US" sz="844" dirty="0">
                <a:latin typeface="Lucida Console" panose="020B0609040504020204" pitchFamily="49" charset="0"/>
              </a:rPr>
              <a:t>   "</a:t>
            </a:r>
            <a:r>
              <a:rPr lang="en-US" sz="844" dirty="0" err="1">
                <a:latin typeface="Lucida Console" panose="020B0609040504020204" pitchFamily="49" charset="0"/>
              </a:rPr>
              <a:t>script_fields</a:t>
            </a:r>
            <a:r>
              <a:rPr lang="en-US" sz="844" dirty="0">
                <a:latin typeface="Lucida Console" panose="020B0609040504020204" pitchFamily="49" charset="0"/>
              </a:rPr>
              <a:t>" : {</a:t>
            </a:r>
          </a:p>
          <a:p>
            <a:r>
              <a:rPr lang="en-US" sz="844" dirty="0">
                <a:latin typeface="Lucida Console" panose="020B0609040504020204" pitchFamily="49" charset="0"/>
              </a:rPr>
              <a:t>      "</a:t>
            </a:r>
            <a:r>
              <a:rPr lang="en-US" sz="844" dirty="0" err="1">
                <a:latin typeface="Lucida Console" panose="020B0609040504020204" pitchFamily="49" charset="0"/>
              </a:rPr>
              <a:t>distance_km</a:t>
            </a:r>
            <a:r>
              <a:rPr lang="en-US" sz="844" dirty="0">
                <a:latin typeface="Lucida Console" panose="020B0609040504020204" pitchFamily="49" charset="0"/>
              </a:rPr>
              <a:t>" : {</a:t>
            </a:r>
          </a:p>
          <a:p>
            <a:r>
              <a:rPr lang="en-US" sz="844" dirty="0">
                <a:latin typeface="Lucida Console" panose="020B0609040504020204" pitchFamily="49" charset="0"/>
              </a:rPr>
              <a:t>      	"script":{</a:t>
            </a:r>
          </a:p>
          <a:p>
            <a:r>
              <a:rPr lang="en-US" sz="844" dirty="0">
                <a:latin typeface="Lucida Console" panose="020B0609040504020204" pitchFamily="49" charset="0"/>
              </a:rPr>
              <a:t>      	 "</a:t>
            </a:r>
            <a:r>
              <a:rPr lang="en-US" sz="844" dirty="0" err="1">
                <a:latin typeface="Lucida Console" panose="020B0609040504020204" pitchFamily="49" charset="0"/>
              </a:rPr>
              <a:t>lang</a:t>
            </a:r>
            <a:r>
              <a:rPr lang="en-US" sz="844" dirty="0">
                <a:latin typeface="Lucida Console" panose="020B0609040504020204" pitchFamily="49" charset="0"/>
              </a:rPr>
              <a:t>": "painless",</a:t>
            </a:r>
          </a:p>
          <a:p>
            <a:r>
              <a:rPr lang="en-US" sz="844" dirty="0" smtClean="0">
                <a:latin typeface="Lucida Console" panose="020B0609040504020204" pitchFamily="49" charset="0"/>
              </a:rPr>
              <a:t>           </a:t>
            </a:r>
            <a:r>
              <a:rPr lang="en-US" sz="844" dirty="0">
                <a:latin typeface="Lucida Console" panose="020B0609040504020204" pitchFamily="49" charset="0"/>
              </a:rPr>
              <a:t>"source" : "0.001 * </a:t>
            </a:r>
            <a:r>
              <a:rPr lang="en-US" sz="844" dirty="0" smtClean="0">
                <a:latin typeface="Lucida Console" panose="020B0609040504020204" pitchFamily="49" charset="0"/>
              </a:rPr>
              <a:t>doc</a:t>
            </a:r>
            <a:r>
              <a:rPr lang="en-US" sz="844" dirty="0">
                <a:latin typeface="Lucida Console" panose="020B0609040504020204" pitchFamily="49" charset="0"/>
              </a:rPr>
              <a:t>['</a:t>
            </a:r>
            <a:r>
              <a:rPr lang="en-US" sz="844" dirty="0" err="1">
                <a:latin typeface="Lucida Console" panose="020B0609040504020204" pitchFamily="49" charset="0"/>
              </a:rPr>
              <a:t>department.geolocation</a:t>
            </a:r>
            <a:r>
              <a:rPr lang="en-US" sz="844" dirty="0" smtClean="0">
                <a:latin typeface="Lucida Console" panose="020B0609040504020204" pitchFamily="49" charset="0"/>
              </a:rPr>
              <a:t>']</a:t>
            </a:r>
            <a:br>
              <a:rPr lang="en-US" sz="844" dirty="0" smtClean="0">
                <a:latin typeface="Lucida Console" panose="020B0609040504020204" pitchFamily="49" charset="0"/>
              </a:rPr>
            </a:br>
            <a:r>
              <a:rPr lang="en-US" sz="844" dirty="0" smtClean="0">
                <a:latin typeface="Lucida Console" panose="020B0609040504020204" pitchFamily="49" charset="0"/>
              </a:rPr>
              <a:t>                       .</a:t>
            </a:r>
            <a:r>
              <a:rPr lang="en-US" sz="844" dirty="0" err="1">
                <a:latin typeface="Lucida Console" panose="020B0609040504020204" pitchFamily="49" charset="0"/>
              </a:rPr>
              <a:t>arcDistance</a:t>
            </a:r>
            <a:r>
              <a:rPr lang="en-US" sz="844" dirty="0">
                <a:latin typeface="Lucida Console" panose="020B0609040504020204" pitchFamily="49" charset="0"/>
              </a:rPr>
              <a:t>(</a:t>
            </a:r>
            <a:r>
              <a:rPr lang="en-US" sz="844" dirty="0" err="1">
                <a:latin typeface="Lucida Console" panose="020B0609040504020204" pitchFamily="49" charset="0"/>
              </a:rPr>
              <a:t>params.lat,params.lon</a:t>
            </a:r>
            <a:r>
              <a:rPr lang="en-US" sz="844" dirty="0">
                <a:latin typeface="Lucida Console" panose="020B0609040504020204" pitchFamily="49" charset="0"/>
              </a:rPr>
              <a:t>)",</a:t>
            </a:r>
          </a:p>
          <a:p>
            <a:r>
              <a:rPr lang="en-US" sz="844" dirty="0">
                <a:latin typeface="Lucida Console" panose="020B0609040504020204" pitchFamily="49" charset="0"/>
              </a:rPr>
              <a:t>   </a:t>
            </a:r>
            <a:r>
              <a:rPr lang="en-US" sz="844" dirty="0" smtClean="0">
                <a:latin typeface="Lucida Console" panose="020B0609040504020204" pitchFamily="49" charset="0"/>
              </a:rPr>
              <a:t>        </a:t>
            </a:r>
            <a:r>
              <a:rPr lang="en-US" sz="844" dirty="0">
                <a:latin typeface="Lucida Console" panose="020B0609040504020204" pitchFamily="49" charset="0"/>
              </a:rPr>
              <a:t>"</a:t>
            </a:r>
            <a:r>
              <a:rPr lang="en-US" sz="844" dirty="0" err="1">
                <a:latin typeface="Lucida Console" panose="020B0609040504020204" pitchFamily="49" charset="0"/>
              </a:rPr>
              <a:t>params</a:t>
            </a:r>
            <a:r>
              <a:rPr lang="en-US" sz="844" dirty="0">
                <a:latin typeface="Lucida Console" panose="020B0609040504020204" pitchFamily="49" charset="0"/>
              </a:rPr>
              <a:t>" : {</a:t>
            </a:r>
          </a:p>
          <a:p>
            <a:r>
              <a:rPr lang="en-US" sz="844" dirty="0">
                <a:latin typeface="Lucida Console" panose="020B0609040504020204" pitchFamily="49" charset="0"/>
              </a:rPr>
              <a:t>     </a:t>
            </a:r>
            <a:r>
              <a:rPr lang="en-US" sz="844" dirty="0" smtClean="0">
                <a:latin typeface="Lucida Console" panose="020B0609040504020204" pitchFamily="49" charset="0"/>
              </a:rPr>
              <a:t>        </a:t>
            </a:r>
            <a:r>
              <a:rPr lang="en-US" sz="844" dirty="0">
                <a:latin typeface="Lucida Console" panose="020B0609040504020204" pitchFamily="49" charset="0"/>
              </a:rPr>
              <a:t>"</a:t>
            </a:r>
            <a:r>
              <a:rPr lang="en-US" sz="844" dirty="0" err="1">
                <a:latin typeface="Lucida Console" panose="020B0609040504020204" pitchFamily="49" charset="0"/>
              </a:rPr>
              <a:t>lat</a:t>
            </a:r>
            <a:r>
              <a:rPr lang="en-US" sz="844" dirty="0">
                <a:latin typeface="Lucida Console" panose="020B0609040504020204" pitchFamily="49" charset="0"/>
              </a:rPr>
              <a:t>" : 38.8951,</a:t>
            </a:r>
          </a:p>
          <a:p>
            <a:r>
              <a:rPr lang="en-US" sz="844" dirty="0">
                <a:latin typeface="Lucida Console" panose="020B0609040504020204" pitchFamily="49" charset="0"/>
              </a:rPr>
              <a:t>      </a:t>
            </a:r>
            <a:r>
              <a:rPr lang="en-US" sz="844" dirty="0" smtClean="0">
                <a:latin typeface="Lucida Console" panose="020B0609040504020204" pitchFamily="49" charset="0"/>
              </a:rPr>
              <a:t>       </a:t>
            </a:r>
            <a:r>
              <a:rPr lang="en-US" sz="844" dirty="0">
                <a:latin typeface="Lucida Console" panose="020B0609040504020204" pitchFamily="49" charset="0"/>
              </a:rPr>
              <a:t>"</a:t>
            </a:r>
            <a:r>
              <a:rPr lang="en-US" sz="844" dirty="0" err="1">
                <a:latin typeface="Lucida Console" panose="020B0609040504020204" pitchFamily="49" charset="0"/>
              </a:rPr>
              <a:t>lon</a:t>
            </a:r>
            <a:r>
              <a:rPr lang="en-US" sz="844" dirty="0">
                <a:latin typeface="Lucida Console" panose="020B0609040504020204" pitchFamily="49" charset="0"/>
              </a:rPr>
              <a:t>" : -77.0364</a:t>
            </a:r>
          </a:p>
          <a:p>
            <a:r>
              <a:rPr lang="en-US" sz="844" dirty="0">
                <a:latin typeface="Lucida Console" panose="020B0609040504020204" pitchFamily="49" charset="0"/>
              </a:rPr>
              <a:t>       </a:t>
            </a:r>
            <a:r>
              <a:rPr lang="en-US" sz="844" dirty="0" smtClean="0">
                <a:latin typeface="Lucida Console" panose="020B0609040504020204" pitchFamily="49" charset="0"/>
              </a:rPr>
              <a:t>    </a:t>
            </a:r>
            <a:r>
              <a:rPr lang="en-US" sz="844" dirty="0">
                <a:latin typeface="Lucida Console" panose="020B0609040504020204" pitchFamily="49" charset="0"/>
              </a:rPr>
              <a:t>}</a:t>
            </a:r>
          </a:p>
          <a:p>
            <a:r>
              <a:rPr lang="en-US" sz="844" dirty="0">
                <a:latin typeface="Lucida Console" panose="020B0609040504020204" pitchFamily="49" charset="0"/>
              </a:rPr>
              <a:t>      }}</a:t>
            </a:r>
          </a:p>
          <a:p>
            <a:r>
              <a:rPr lang="en-US" sz="844" dirty="0">
                <a:latin typeface="Lucida Console" panose="020B0609040504020204" pitchFamily="49" charset="0"/>
              </a:rPr>
              <a:t>   }</a:t>
            </a:r>
          </a:p>
          <a:p>
            <a:r>
              <a:rPr lang="en-US" sz="844" dirty="0">
                <a:latin typeface="Lucida Console" panose="020B0609040504020204" pitchFamily="49" charset="0"/>
              </a:rPr>
              <a:t>}</a:t>
            </a:r>
            <a:endParaRPr lang="en-US" sz="844" dirty="0">
              <a:latin typeface="Lucida Console" panose="020B0609040504020204" pitchFamily="49" charset="0"/>
            </a:endParaRP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3013646"/>
          </a:xfrm>
          <a:prstGeom prst="rect">
            <a:avLst/>
          </a:prstGeom>
          <a:noFill/>
        </p:spPr>
        <p:txBody>
          <a:bodyPr wrap="square" rtlCol="0">
            <a:spAutoFit/>
          </a:bodyPr>
          <a:lstStyle/>
          <a:p>
            <a:r>
              <a:rPr lang="nl-NL" sz="949" dirty="0" err="1">
                <a:latin typeface="Lucida Console" panose="020B0609040504020204" pitchFamily="49" charset="0"/>
              </a:rPr>
              <a:t>with</a:t>
            </a:r>
            <a:r>
              <a:rPr lang="nl-NL" sz="949" dirty="0">
                <a:latin typeface="Lucida Console" panose="020B0609040504020204" pitchFamily="49" charset="0"/>
              </a:rPr>
              <a:t> d as</a:t>
            </a:r>
          </a:p>
          <a:p>
            <a:r>
              <a:rPr lang="nl-NL" sz="949" dirty="0">
                <a:latin typeface="Lucida Console" panose="020B0609040504020204" pitchFamily="49" charset="0"/>
              </a:rPr>
              <a:t>( SELECT loc</a:t>
            </a:r>
          </a:p>
          <a:p>
            <a:r>
              <a:rPr lang="nl-NL" sz="949" dirty="0">
                <a:latin typeface="Lucida Console" panose="020B0609040504020204" pitchFamily="49" charset="0"/>
              </a:rPr>
              <a:t>  ,      </a:t>
            </a:r>
            <a:r>
              <a:rPr lang="nl-NL" sz="949" dirty="0" err="1">
                <a:latin typeface="Lucida Console" panose="020B0609040504020204" pitchFamily="49" charset="0"/>
              </a:rPr>
              <a:t>dname</a:t>
            </a:r>
            <a:endParaRPr lang="nl-NL" sz="949" dirty="0">
              <a:latin typeface="Lucida Console" panose="020B0609040504020204" pitchFamily="49" charset="0"/>
            </a:endParaRPr>
          </a:p>
          <a:p>
            <a:r>
              <a:rPr lang="nl-NL" sz="949" dirty="0">
                <a:latin typeface="Lucida Console" panose="020B0609040504020204" pitchFamily="49" charset="0"/>
              </a:rPr>
              <a:t>  ,      SDO_GEOM.SDO_DISTANCE</a:t>
            </a:r>
          </a:p>
          <a:p>
            <a:r>
              <a:rPr lang="nl-NL" sz="949" dirty="0">
                <a:latin typeface="Lucida Console" panose="020B0609040504020204" pitchFamily="49" charset="0"/>
              </a:rPr>
              <a:t>         ( SDO_GEOMETRY(2001, 8307</a:t>
            </a:r>
            <a:br>
              <a:rPr lang="nl-NL" sz="949" dirty="0">
                <a:latin typeface="Lucida Console" panose="020B0609040504020204" pitchFamily="49" charset="0"/>
              </a:rPr>
            </a:br>
            <a:r>
              <a:rPr lang="nl-NL" sz="949" dirty="0">
                <a:latin typeface="Lucida Console" panose="020B0609040504020204" pitchFamily="49" charset="0"/>
              </a:rPr>
              <a:t>         , SDO_POINT_TYPE ( -77.0364, 38.8951,NULL)</a:t>
            </a:r>
            <a:br>
              <a:rPr lang="nl-NL" sz="949" dirty="0">
                <a:latin typeface="Lucida Console" panose="020B0609040504020204" pitchFamily="49" charset="0"/>
              </a:rPr>
            </a:br>
            <a:r>
              <a:rPr lang="nl-NL" sz="949" dirty="0">
                <a:latin typeface="Lucida Console" panose="020B0609040504020204" pitchFamily="49" charset="0"/>
              </a:rPr>
              <a:t>         , NULL, NULL</a:t>
            </a:r>
            <a:br>
              <a:rPr lang="nl-NL" sz="949" dirty="0">
                <a:latin typeface="Lucida Console" panose="020B0609040504020204" pitchFamily="49" charset="0"/>
              </a:rPr>
            </a:br>
            <a:r>
              <a:rPr lang="nl-NL" sz="949" dirty="0">
                <a:latin typeface="Lucida Console" panose="020B0609040504020204" pitchFamily="49" charset="0"/>
              </a:rPr>
              <a:t>         )</a:t>
            </a:r>
          </a:p>
          <a:p>
            <a:r>
              <a:rPr lang="nl-NL" sz="949" dirty="0">
                <a:latin typeface="Lucida Console" panose="020B0609040504020204" pitchFamily="49" charset="0"/>
              </a:rPr>
              <a:t>         , </a:t>
            </a:r>
            <a:r>
              <a:rPr lang="nl-NL" sz="949" dirty="0" err="1">
                <a:latin typeface="Lucida Console" panose="020B0609040504020204" pitchFamily="49" charset="0"/>
              </a:rPr>
              <a:t>geo_location</a:t>
            </a:r>
            <a:endParaRPr lang="nl-NL" sz="949" dirty="0">
              <a:latin typeface="Lucida Console" panose="020B0609040504020204" pitchFamily="49" charset="0"/>
            </a:endParaRPr>
          </a:p>
          <a:p>
            <a:r>
              <a:rPr lang="nl-NL" sz="949" dirty="0">
                <a:latin typeface="Lucida Console" panose="020B0609040504020204" pitchFamily="49" charset="0"/>
              </a:rPr>
              <a:t>         , 0.005</a:t>
            </a:r>
          </a:p>
          <a:p>
            <a:r>
              <a:rPr lang="nl-NL" sz="949" dirty="0">
                <a:latin typeface="Lucida Console" panose="020B0609040504020204" pitchFamily="49" charset="0"/>
              </a:rPr>
              <a:t>         , 'unit=KM'</a:t>
            </a:r>
          </a:p>
          <a:p>
            <a:r>
              <a:rPr lang="nl-NL" sz="949" dirty="0">
                <a:latin typeface="Lucida Console" panose="020B0609040504020204" pitchFamily="49" charset="0"/>
              </a:rPr>
              <a:t>         ) </a:t>
            </a:r>
            <a:r>
              <a:rPr lang="nl-NL" sz="949" dirty="0" err="1">
                <a:latin typeface="Lucida Console" panose="020B0609040504020204" pitchFamily="49" charset="0"/>
              </a:rPr>
              <a:t>distance</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from</a:t>
            </a:r>
            <a:r>
              <a:rPr lang="nl-NL" sz="949" dirty="0">
                <a:latin typeface="Lucida Console" panose="020B0609040504020204" pitchFamily="49" charset="0"/>
              </a:rPr>
              <a:t>   dept</a:t>
            </a:r>
          </a:p>
          <a:p>
            <a:r>
              <a:rPr lang="nl-NL" sz="949" dirty="0">
                <a:latin typeface="Lucida Console" panose="020B0609040504020204" pitchFamily="49" charset="0"/>
              </a:rPr>
              <a:t>)</a:t>
            </a:r>
          </a:p>
          <a:p>
            <a:r>
              <a:rPr lang="nl-NL" sz="949" dirty="0">
                <a:latin typeface="Lucida Console" panose="020B0609040504020204" pitchFamily="49" charset="0"/>
              </a:rPr>
              <a:t>select </a:t>
            </a:r>
            <a:r>
              <a:rPr lang="nl-NL" sz="949" dirty="0" err="1">
                <a:latin typeface="Lucida Console" panose="020B0609040504020204" pitchFamily="49" charset="0"/>
              </a:rPr>
              <a:t>d.dname</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d.loc</a:t>
            </a:r>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d.distance</a:t>
            </a:r>
            <a:r>
              <a:rPr lang="nl-NL" sz="949" dirty="0">
                <a:latin typeface="Lucida Console" panose="020B0609040504020204" pitchFamily="49" charset="0"/>
              </a:rPr>
              <a:t> “</a:t>
            </a:r>
            <a:r>
              <a:rPr lang="en-US" sz="949" dirty="0">
                <a:latin typeface="Lucida Console" panose="020B0609040504020204" pitchFamily="49" charset="0"/>
              </a:rPr>
              <a:t>distance from Washington DC</a:t>
            </a:r>
            <a:r>
              <a:rPr lang="nl-NL" sz="949" dirty="0">
                <a:latin typeface="Lucida Console" panose="020B0609040504020204" pitchFamily="49" charset="0"/>
              </a:rPr>
              <a:t>”</a:t>
            </a:r>
          </a:p>
          <a:p>
            <a:r>
              <a:rPr lang="nl-NL" sz="949" dirty="0" err="1">
                <a:latin typeface="Lucida Console" panose="020B0609040504020204" pitchFamily="49" charset="0"/>
              </a:rPr>
              <a:t>from</a:t>
            </a:r>
            <a:r>
              <a:rPr lang="nl-NL" sz="949" dirty="0">
                <a:latin typeface="Lucida Console" panose="020B0609040504020204" pitchFamily="49" charset="0"/>
              </a:rPr>
              <a:t>   d</a:t>
            </a:r>
          </a:p>
          <a:p>
            <a:r>
              <a:rPr lang="nl-NL" sz="949" dirty="0">
                <a:latin typeface="Lucida Console" panose="020B0609040504020204" pitchFamily="49" charset="0"/>
              </a:rPr>
              <a:t>order</a:t>
            </a:r>
          </a:p>
          <a:p>
            <a:r>
              <a:rPr lang="nl-NL" sz="949" dirty="0" err="1">
                <a:latin typeface="Lucida Console" panose="020B0609040504020204" pitchFamily="49" charset="0"/>
              </a:rPr>
              <a:t>by</a:t>
            </a:r>
            <a:r>
              <a:rPr lang="nl-NL" sz="949" dirty="0">
                <a:latin typeface="Lucida Console" panose="020B0609040504020204" pitchFamily="49" charset="0"/>
              </a:rPr>
              <a:t>     </a:t>
            </a:r>
            <a:r>
              <a:rPr lang="nl-NL" sz="949" dirty="0" err="1">
                <a:latin typeface="Lucida Console" panose="020B0609040504020204" pitchFamily="49" charset="0"/>
              </a:rPr>
              <a:t>d.distance</a:t>
            </a:r>
            <a:r>
              <a:rPr lang="nl-NL" sz="949" dirty="0">
                <a:latin typeface="Lucida Console" panose="020B0609040504020204" pitchFamily="49" charset="0"/>
              </a:rPr>
              <a:t> </a:t>
            </a:r>
          </a:p>
        </p:txBody>
      </p:sp>
    </p:spTree>
    <p:extLst>
      <p:ext uri="{BB962C8B-B14F-4D97-AF65-F5344CB8AC3E}">
        <p14:creationId xmlns:p14="http://schemas.microsoft.com/office/powerpoint/2010/main" val="36857459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Add biographies to employees (preparing for text index and search) and create text index</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4240263" cy="1991186"/>
          </a:xfrm>
          <a:prstGeom prst="rect">
            <a:avLst/>
          </a:prstGeom>
          <a:noFill/>
        </p:spPr>
        <p:txBody>
          <a:bodyPr wrap="none" rtlCol="0">
            <a:spAutoFit/>
          </a:bodyPr>
          <a:lstStyle/>
          <a:p>
            <a:r>
              <a:rPr lang="nl-NL" sz="949" dirty="0">
                <a:latin typeface="Lucida Console" panose="020B0609040504020204" pitchFamily="49" charset="0"/>
              </a:rPr>
              <a:t>{ "update" : {"_</a:t>
            </a:r>
            <a:r>
              <a:rPr lang="nl-NL" sz="949" dirty="0" err="1">
                <a:latin typeface="Lucida Console" panose="020B0609040504020204" pitchFamily="49" charset="0"/>
              </a:rPr>
              <a:t>id</a:t>
            </a:r>
            <a:r>
              <a:rPr lang="nl-NL" sz="949" dirty="0">
                <a:latin typeface="Lucida Console" panose="020B0609040504020204" pitchFamily="49" charset="0"/>
              </a:rPr>
              <a:t>" : "7839" } }</a:t>
            </a:r>
          </a:p>
          <a:p>
            <a:r>
              <a:rPr lang="nl-NL" sz="949" dirty="0">
                <a:latin typeface="Lucida Console" panose="020B0609040504020204" pitchFamily="49" charset="0"/>
              </a:rPr>
              <a:t>{"</a:t>
            </a:r>
            <a:r>
              <a:rPr lang="nl-NL" sz="949" dirty="0" err="1">
                <a:latin typeface="Lucida Console" panose="020B0609040504020204" pitchFamily="49" charset="0"/>
              </a:rPr>
              <a:t>doc</a:t>
            </a:r>
            <a:r>
              <a:rPr lang="nl-NL" sz="949" dirty="0">
                <a:latin typeface="Lucida Console" panose="020B0609040504020204" pitchFamily="49" charset="0"/>
              </a:rPr>
              <a:t>": {"</a:t>
            </a:r>
            <a:r>
              <a:rPr lang="nl-NL" sz="949" dirty="0" err="1">
                <a:latin typeface="Lucida Console" panose="020B0609040504020204" pitchFamily="49" charset="0"/>
              </a:rPr>
              <a:t>biography</a:t>
            </a:r>
            <a:r>
              <a:rPr lang="nl-NL" sz="949" dirty="0">
                <a:latin typeface="Lucida Console" panose="020B0609040504020204" pitchFamily="49" charset="0"/>
              </a:rPr>
              <a:t>":"Gerald Ford was </a:t>
            </a:r>
            <a:r>
              <a:rPr lang="nl-NL" sz="949" dirty="0">
                <a:latin typeface="Lucida Console" panose="020B0609040504020204" pitchFamily="49" charset="0"/>
              </a:rPr>
              <a:t>.. </a:t>
            </a:r>
            <a:r>
              <a:rPr lang="nl-NL" sz="949" dirty="0">
                <a:latin typeface="Lucida Console" panose="020B0609040504020204" pitchFamily="49" charset="0"/>
              </a:rPr>
              <a:t>in 2006."}}</a:t>
            </a:r>
          </a:p>
          <a:p>
            <a:r>
              <a:rPr lang="nl-NL" sz="949" dirty="0">
                <a:latin typeface="Lucida Console" panose="020B0609040504020204" pitchFamily="49" charset="0"/>
              </a:rPr>
              <a:t>{ "update" : {"_</a:t>
            </a:r>
            <a:r>
              <a:rPr lang="nl-NL" sz="949" dirty="0" err="1">
                <a:latin typeface="Lucida Console" panose="020B0609040504020204" pitchFamily="49" charset="0"/>
              </a:rPr>
              <a:t>id</a:t>
            </a:r>
            <a:r>
              <a:rPr lang="nl-NL" sz="949" dirty="0">
                <a:latin typeface="Lucida Console" panose="020B0609040504020204" pitchFamily="49" charset="0"/>
              </a:rPr>
              <a:t>" : "7902" } }</a:t>
            </a:r>
          </a:p>
          <a:p>
            <a:r>
              <a:rPr lang="nl-NL" sz="949" dirty="0">
                <a:latin typeface="Lucida Console" panose="020B0609040504020204" pitchFamily="49" charset="0"/>
              </a:rPr>
              <a:t>{"</a:t>
            </a:r>
            <a:r>
              <a:rPr lang="nl-NL" sz="949" dirty="0" err="1">
                <a:latin typeface="Lucida Console" panose="020B0609040504020204" pitchFamily="49" charset="0"/>
              </a:rPr>
              <a:t>doc</a:t>
            </a:r>
            <a:r>
              <a:rPr lang="nl-NL" sz="949" dirty="0">
                <a:latin typeface="Lucida Console" panose="020B0609040504020204" pitchFamily="49" charset="0"/>
              </a:rPr>
              <a:t>": {"</a:t>
            </a:r>
            <a:r>
              <a:rPr lang="nl-NL" sz="949" dirty="0" err="1">
                <a:latin typeface="Lucida Console" panose="020B0609040504020204" pitchFamily="49" charset="0"/>
              </a:rPr>
              <a:t>biography</a:t>
            </a:r>
            <a:r>
              <a:rPr lang="nl-NL" sz="949" dirty="0">
                <a:latin typeface="Lucida Console" panose="020B0609040504020204" pitchFamily="49" charset="0"/>
              </a:rPr>
              <a:t>":"Harrison Ford is ...Han Solo." </a:t>
            </a:r>
            <a:r>
              <a:rPr lang="nl-NL" sz="949" dirty="0">
                <a:latin typeface="Lucida Console" panose="020B0609040504020204" pitchFamily="49" charset="0"/>
              </a:rPr>
              <a:t>}}</a:t>
            </a:r>
          </a:p>
          <a:p>
            <a:endParaRPr lang="en-US" sz="949" dirty="0">
              <a:latin typeface="Lucida Console" panose="020B0609040504020204" pitchFamily="49" charset="0"/>
            </a:endParaRPr>
          </a:p>
          <a:p>
            <a:r>
              <a:rPr lang="en-US" sz="949" dirty="0">
                <a:latin typeface="Lucida Console" panose="020B0609040504020204" pitchFamily="49" charset="0"/>
              </a:rPr>
              <a:t>PUT </a:t>
            </a:r>
            <a:r>
              <a:rPr lang="nl-NL" sz="949" dirty="0">
                <a:latin typeface="Lucida Console" panose="020B0609040504020204" pitchFamily="49" charset="0"/>
              </a:rPr>
              <a:t>{{ELASTIC_HOME}}:9200/</a:t>
            </a:r>
            <a:r>
              <a:rPr lang="nl-NL" sz="949" dirty="0" err="1">
                <a:latin typeface="Lucida Console" panose="020B0609040504020204" pitchFamily="49" charset="0"/>
              </a:rPr>
              <a:t>hrm</a:t>
            </a:r>
            <a:r>
              <a:rPr lang="nl-NL" sz="949" dirty="0">
                <a:latin typeface="Lucida Console" panose="020B0609040504020204" pitchFamily="49" charset="0"/>
              </a:rPr>
              <a:t>/_</a:t>
            </a:r>
            <a:r>
              <a:rPr lang="nl-NL" sz="949" dirty="0" err="1" smtClean="0">
                <a:latin typeface="Lucida Console" panose="020B0609040504020204" pitchFamily="49" charset="0"/>
              </a:rPr>
              <a:t>mapping</a:t>
            </a:r>
            <a:r>
              <a:rPr lang="nl-NL" sz="949" dirty="0" smtClean="0">
                <a:latin typeface="Lucida Console" panose="020B0609040504020204" pitchFamily="49" charset="0"/>
              </a:rPr>
              <a:t>/</a:t>
            </a:r>
            <a:r>
              <a:rPr lang="nl-NL" sz="949" dirty="0" err="1" smtClean="0">
                <a:latin typeface="Lucida Console" panose="020B0609040504020204" pitchFamily="49" charset="0"/>
              </a:rPr>
              <a:t>doc</a:t>
            </a:r>
            <a:endParaRPr lang="nl-NL" sz="949" dirty="0" smtClean="0">
              <a:latin typeface="Lucida Console" panose="020B0609040504020204" pitchFamily="49" charset="0"/>
            </a:endParaRPr>
          </a:p>
          <a:p>
            <a:r>
              <a:rPr lang="nl-NL" sz="949" dirty="0">
                <a:latin typeface="Lucida Console" panose="020B0609040504020204" pitchFamily="49" charset="0"/>
              </a:rPr>
              <a:t>{</a:t>
            </a:r>
          </a:p>
          <a:p>
            <a:r>
              <a:rPr lang="nl-NL" sz="949" dirty="0">
                <a:latin typeface="Lucida Console" panose="020B0609040504020204" pitchFamily="49" charset="0"/>
              </a:rPr>
              <a:t>    "</a:t>
            </a:r>
            <a:r>
              <a:rPr lang="nl-NL" sz="949" dirty="0" err="1">
                <a:latin typeface="Lucida Console" panose="020B0609040504020204" pitchFamily="49" charset="0"/>
              </a:rPr>
              <a:t>properties</a:t>
            </a:r>
            <a:r>
              <a:rPr lang="nl-NL" sz="949" dirty="0">
                <a:latin typeface="Lucida Console" panose="020B0609040504020204" pitchFamily="49" charset="0"/>
              </a:rPr>
              <a:t>": {</a:t>
            </a:r>
          </a:p>
          <a:p>
            <a:r>
              <a:rPr lang="nl-NL" sz="949" dirty="0">
                <a:latin typeface="Lucida Console" panose="020B0609040504020204" pitchFamily="49" charset="0"/>
              </a:rPr>
              <a:t>        "</a:t>
            </a:r>
            <a:r>
              <a:rPr lang="nl-NL" sz="949" dirty="0" err="1">
                <a:latin typeface="Lucida Console" panose="020B0609040504020204" pitchFamily="49" charset="0"/>
              </a:rPr>
              <a:t>biography</a:t>
            </a:r>
            <a:r>
              <a:rPr lang="nl-NL" sz="949" dirty="0">
                <a:latin typeface="Lucida Console" panose="020B0609040504020204" pitchFamily="49" charset="0"/>
              </a:rPr>
              <a:t>": {</a:t>
            </a:r>
          </a:p>
          <a:p>
            <a:r>
              <a:rPr lang="nl-NL" sz="949" dirty="0">
                <a:latin typeface="Lucida Console" panose="020B0609040504020204" pitchFamily="49" charset="0"/>
              </a:rPr>
              <a:t>        	"type":"</a:t>
            </a:r>
            <a:r>
              <a:rPr lang="nl-NL" sz="949" dirty="0" err="1">
                <a:latin typeface="Lucida Console" panose="020B0609040504020204" pitchFamily="49" charset="0"/>
              </a:rPr>
              <a:t>text</a:t>
            </a:r>
            <a:r>
              <a:rPr lang="nl-NL" sz="949" dirty="0">
                <a:latin typeface="Lucida Console" panose="020B0609040504020204" pitchFamily="49" charset="0"/>
              </a:rPr>
              <a:t>"</a:t>
            </a:r>
          </a:p>
          <a:p>
            <a:r>
              <a:rPr lang="nl-NL" sz="949" dirty="0">
                <a:latin typeface="Lucida Console" panose="020B0609040504020204" pitchFamily="49" charset="0"/>
              </a:rPr>
              <a:t>          }</a:t>
            </a:r>
          </a:p>
          <a:p>
            <a:r>
              <a:rPr lang="nl-NL" sz="949" dirty="0">
                <a:latin typeface="Lucida Console" panose="020B0609040504020204" pitchFamily="49" charset="0"/>
              </a:rPr>
              <a:t>    }</a:t>
            </a:r>
          </a:p>
          <a:p>
            <a:r>
              <a:rPr lang="nl-NL" sz="949" dirty="0">
                <a:latin typeface="Lucida Console" panose="020B0609040504020204" pitchFamily="49" charset="0"/>
              </a:rPr>
              <a:t>}</a:t>
            </a:r>
            <a:endParaRPr lang="nl-NL" sz="949" dirty="0">
              <a:latin typeface="Lucida Console" panose="020B0609040504020204" pitchFamily="49" charset="0"/>
            </a:endParaRP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4328236"/>
          </a:xfrm>
          <a:prstGeom prst="rect">
            <a:avLst/>
          </a:prstGeom>
          <a:noFill/>
        </p:spPr>
        <p:txBody>
          <a:bodyPr wrap="square" rtlCol="0">
            <a:spAutoFit/>
          </a:bodyPr>
          <a:lstStyle/>
          <a:p>
            <a:r>
              <a:rPr lang="en-US" sz="949" dirty="0">
                <a:latin typeface="Lucida Console" panose="020B0609040504020204" pitchFamily="49" charset="0"/>
              </a:rPr>
              <a:t>update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set    bio = q'[Gerald Ford was born ... in 2006.]'</a:t>
            </a:r>
          </a:p>
          <a:p>
            <a:r>
              <a:rPr lang="en-US" sz="949" dirty="0">
                <a:latin typeface="Lucida Console" panose="020B0609040504020204" pitchFamily="49" charset="0"/>
              </a:rPr>
              <a:t>where  </a:t>
            </a:r>
            <a:r>
              <a:rPr lang="en-US" sz="949" dirty="0" err="1">
                <a:latin typeface="Lucida Console" panose="020B0609040504020204" pitchFamily="49" charset="0"/>
              </a:rPr>
              <a:t>ename</a:t>
            </a:r>
            <a:r>
              <a:rPr lang="en-US" sz="949" dirty="0">
                <a:latin typeface="Lucida Console" panose="020B0609040504020204" pitchFamily="49" charset="0"/>
              </a:rPr>
              <a:t> = 'KING‘</a:t>
            </a:r>
          </a:p>
          <a:p>
            <a:endParaRPr lang="nl-NL" sz="949" dirty="0">
              <a:latin typeface="Lucida Console" panose="020B0609040504020204" pitchFamily="49" charset="0"/>
            </a:endParaRPr>
          </a:p>
          <a:p>
            <a:r>
              <a:rPr lang="en-US" sz="949" dirty="0">
                <a:latin typeface="Lucida Console" panose="020B0609040504020204" pitchFamily="49" charset="0"/>
              </a:rPr>
              <a:t>update </a:t>
            </a:r>
            <a:r>
              <a:rPr lang="en-US" sz="949" dirty="0" err="1">
                <a:latin typeface="Lucida Console" panose="020B0609040504020204" pitchFamily="49" charset="0"/>
              </a:rPr>
              <a:t>emp</a:t>
            </a:r>
            <a:endParaRPr lang="en-US" sz="949" dirty="0">
              <a:latin typeface="Lucida Console" panose="020B0609040504020204" pitchFamily="49" charset="0"/>
            </a:endParaRPr>
          </a:p>
          <a:p>
            <a:r>
              <a:rPr lang="en-US" sz="949" dirty="0">
                <a:latin typeface="Lucida Console" panose="020B0609040504020204" pitchFamily="49" charset="0"/>
              </a:rPr>
              <a:t>set    bio = q'[Jamaican sprinter Yohan Blake holds ...]'</a:t>
            </a:r>
          </a:p>
          <a:p>
            <a:r>
              <a:rPr lang="en-US" sz="949" dirty="0">
                <a:latin typeface="Lucida Console" panose="020B0609040504020204" pitchFamily="49" charset="0"/>
              </a:rPr>
              <a:t>where  </a:t>
            </a:r>
            <a:r>
              <a:rPr lang="en-US" sz="949" dirty="0" err="1">
                <a:latin typeface="Lucida Console" panose="020B0609040504020204" pitchFamily="49" charset="0"/>
              </a:rPr>
              <a:t>ename</a:t>
            </a:r>
            <a:r>
              <a:rPr lang="en-US" sz="949" dirty="0">
                <a:latin typeface="Lucida Console" panose="020B0609040504020204" pitchFamily="49" charset="0"/>
              </a:rPr>
              <a:t> = 'BLAKE'</a:t>
            </a:r>
          </a:p>
          <a:p>
            <a:endParaRPr lang="nl-NL" sz="949" dirty="0">
              <a:latin typeface="Lucida Console" panose="020B0609040504020204" pitchFamily="49" charset="0"/>
            </a:endParaRPr>
          </a:p>
          <a:p>
            <a:r>
              <a:rPr lang="nl-NL" sz="949" dirty="0">
                <a:latin typeface="Lucida Console" panose="020B0609040504020204" pitchFamily="49" charset="0"/>
              </a:rPr>
              <a:t>-- </a:t>
            </a:r>
            <a:r>
              <a:rPr lang="nl-NL" sz="949" dirty="0" err="1">
                <a:latin typeface="Lucida Console" panose="020B0609040504020204" pitchFamily="49" charset="0"/>
              </a:rPr>
              <a:t>create</a:t>
            </a:r>
            <a:r>
              <a:rPr lang="nl-NL" sz="949" dirty="0">
                <a:latin typeface="Lucida Console" panose="020B0609040504020204" pitchFamily="49" charset="0"/>
              </a:rPr>
              <a:t> a </a:t>
            </a:r>
            <a:r>
              <a:rPr lang="nl-NL" sz="949" dirty="0" err="1">
                <a:latin typeface="Lucida Console" panose="020B0609040504020204" pitchFamily="49" charset="0"/>
              </a:rPr>
              <a:t>multi</a:t>
            </a:r>
            <a:r>
              <a:rPr lang="nl-NL" sz="949" dirty="0">
                <a:latin typeface="Lucida Console" panose="020B0609040504020204" pitchFamily="49" charset="0"/>
              </a:rPr>
              <a:t> column </a:t>
            </a:r>
            <a:r>
              <a:rPr lang="nl-NL" sz="949" dirty="0" err="1">
                <a:latin typeface="Lucida Console" panose="020B0609040504020204" pitchFamily="49" charset="0"/>
              </a:rPr>
              <a:t>text</a:t>
            </a:r>
            <a:r>
              <a:rPr lang="nl-NL" sz="949" dirty="0">
                <a:latin typeface="Lucida Console" panose="020B0609040504020204" pitchFamily="49" charset="0"/>
              </a:rPr>
              <a:t> index</a:t>
            </a:r>
          </a:p>
          <a:p>
            <a:r>
              <a:rPr lang="en-US" sz="949" dirty="0">
                <a:latin typeface="Lucida Console" panose="020B0609040504020204" pitchFamily="49" charset="0"/>
              </a:rPr>
              <a:t>exec </a:t>
            </a:r>
            <a:r>
              <a:rPr lang="en-US" sz="949" dirty="0" err="1">
                <a:latin typeface="Lucida Console" panose="020B0609040504020204" pitchFamily="49" charset="0"/>
              </a:rPr>
              <a:t>ctx_ddl.create_preference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 '</a:t>
            </a:r>
            <a:r>
              <a:rPr lang="en-US" sz="949" dirty="0" err="1">
                <a:latin typeface="Lucida Console" panose="020B0609040504020204" pitchFamily="49" charset="0"/>
              </a:rPr>
              <a:t>my_mcds</a:t>
            </a:r>
            <a:r>
              <a:rPr lang="en-US" sz="949" dirty="0">
                <a:latin typeface="Lucida Console" panose="020B0609040504020204" pitchFamily="49" charset="0"/>
              </a:rPr>
              <a:t>', '</a:t>
            </a:r>
            <a:r>
              <a:rPr lang="en-US" sz="949" dirty="0" err="1">
                <a:latin typeface="Lucida Console" panose="020B0609040504020204" pitchFamily="49" charset="0"/>
              </a:rPr>
              <a:t>multi_column_datastore</a:t>
            </a:r>
            <a:r>
              <a:rPr lang="en-US" sz="949" dirty="0">
                <a:latin typeface="Lucida Console" panose="020B0609040504020204" pitchFamily="49" charset="0"/>
              </a:rPr>
              <a:t>' )</a:t>
            </a:r>
          </a:p>
          <a:p>
            <a:r>
              <a:rPr lang="en-US" sz="949" dirty="0">
                <a:latin typeface="Lucida Console" panose="020B0609040504020204" pitchFamily="49" charset="0"/>
              </a:rPr>
              <a:t>exec </a:t>
            </a:r>
            <a:r>
              <a:rPr lang="en-US" sz="949" dirty="0" err="1">
                <a:latin typeface="Lucida Console" panose="020B0609040504020204" pitchFamily="49" charset="0"/>
              </a:rPr>
              <a:t>ctx_ddl.set_attribute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 '</a:t>
            </a:r>
            <a:r>
              <a:rPr lang="en-US" sz="949" dirty="0" err="1">
                <a:latin typeface="Lucida Console" panose="020B0609040504020204" pitchFamily="49" charset="0"/>
              </a:rPr>
              <a:t>my_mcds</a:t>
            </a:r>
            <a:r>
              <a:rPr lang="en-US" sz="949" dirty="0">
                <a:latin typeface="Lucida Console" panose="020B0609040504020204" pitchFamily="49" charset="0"/>
              </a:rPr>
              <a:t>', 'columns', 'bio, </a:t>
            </a:r>
            <a:r>
              <a:rPr lang="en-US" sz="949" dirty="0" err="1">
                <a:latin typeface="Lucida Console" panose="020B0609040504020204" pitchFamily="49" charset="0"/>
              </a:rPr>
              <a:t>ename</a:t>
            </a:r>
            <a:r>
              <a:rPr lang="en-US" sz="949" dirty="0">
                <a:latin typeface="Lucida Console" panose="020B0609040504020204" pitchFamily="49" charset="0"/>
              </a:rPr>
              <a:t>, job' )</a:t>
            </a:r>
          </a:p>
          <a:p>
            <a:r>
              <a:rPr lang="en-US" sz="949" dirty="0">
                <a:latin typeface="Lucida Console" panose="020B0609040504020204" pitchFamily="49" charset="0"/>
              </a:rPr>
              <a:t>-- to support stemming </a:t>
            </a:r>
          </a:p>
          <a:p>
            <a:r>
              <a:rPr lang="en-US" sz="949" dirty="0">
                <a:latin typeface="Lucida Console" panose="020B0609040504020204" pitchFamily="49" charset="0"/>
              </a:rPr>
              <a:t>exec </a:t>
            </a:r>
            <a:r>
              <a:rPr lang="en-US" sz="949" dirty="0" err="1">
                <a:latin typeface="Lucida Console" panose="020B0609040504020204" pitchFamily="49" charset="0"/>
              </a:rPr>
              <a:t>ctxsys.ctx_ddl.create_preference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('my_</a:t>
            </a:r>
            <a:r>
              <a:rPr lang="en-US" sz="949" dirty="0" err="1">
                <a:latin typeface="Lucida Console" panose="020B0609040504020204" pitchFamily="49" charset="0"/>
              </a:rPr>
              <a:t>lexer</a:t>
            </a:r>
            <a:r>
              <a:rPr lang="en-US" sz="949" dirty="0">
                <a:latin typeface="Lucida Console" panose="020B0609040504020204" pitchFamily="49" charset="0"/>
              </a:rPr>
              <a:t>','BASIC_LEXER');</a:t>
            </a:r>
          </a:p>
          <a:p>
            <a:r>
              <a:rPr lang="en-US" sz="949" dirty="0">
                <a:latin typeface="Lucida Console" panose="020B0609040504020204" pitchFamily="49" charset="0"/>
              </a:rPr>
              <a:t>exec </a:t>
            </a:r>
            <a:r>
              <a:rPr lang="en-US" sz="949" dirty="0" err="1">
                <a:latin typeface="Lucida Console" panose="020B0609040504020204" pitchFamily="49" charset="0"/>
              </a:rPr>
              <a:t>ctxsys.ctx_ddl.set_attribute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('my_lexer','index_stems','1');</a:t>
            </a:r>
          </a:p>
          <a:p>
            <a:r>
              <a:rPr lang="en-US" sz="949" dirty="0">
                <a:latin typeface="Lucida Console" panose="020B0609040504020204" pitchFamily="49" charset="0"/>
              </a:rPr>
              <a:t>exec </a:t>
            </a:r>
            <a:r>
              <a:rPr lang="en-US" sz="949" dirty="0" err="1">
                <a:latin typeface="Lucida Console" panose="020B0609040504020204" pitchFamily="49" charset="0"/>
              </a:rPr>
              <a:t>ctxsys.ctx_ddl.create_preference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a:t>
            </a:r>
            <a:r>
              <a:rPr lang="en-US" sz="949" dirty="0" err="1">
                <a:latin typeface="Lucida Console" panose="020B0609040504020204" pitchFamily="49" charset="0"/>
              </a:rPr>
              <a:t>my_wordlist','BASIC_WORDLIST</a:t>
            </a:r>
            <a:r>
              <a:rPr lang="en-US" sz="949" dirty="0">
                <a:latin typeface="Lucida Console" panose="020B0609040504020204" pitchFamily="49" charset="0"/>
              </a:rPr>
              <a:t>');</a:t>
            </a:r>
          </a:p>
          <a:p>
            <a:r>
              <a:rPr lang="en-US" sz="949" dirty="0">
                <a:latin typeface="Lucida Console" panose="020B0609040504020204" pitchFamily="49" charset="0"/>
              </a:rPr>
              <a:t>exec </a:t>
            </a:r>
            <a:r>
              <a:rPr lang="en-US" sz="949" dirty="0" err="1">
                <a:latin typeface="Lucida Console" panose="020B0609040504020204" pitchFamily="49" charset="0"/>
              </a:rPr>
              <a:t>ctxsys.ctx_ddl.set_attribute</a:t>
            </a:r>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     ('</a:t>
            </a:r>
            <a:r>
              <a:rPr lang="en-US" sz="949" dirty="0" err="1">
                <a:latin typeface="Lucida Console" panose="020B0609040504020204" pitchFamily="49" charset="0"/>
              </a:rPr>
              <a:t>my_wordlist','stemmer','ENGLISH</a:t>
            </a:r>
            <a:r>
              <a:rPr lang="en-US" sz="949" dirty="0">
                <a:latin typeface="Lucida Console" panose="020B0609040504020204" pitchFamily="49" charset="0"/>
              </a:rPr>
              <a:t>');</a:t>
            </a:r>
          </a:p>
          <a:p>
            <a:r>
              <a:rPr lang="en-US" sz="949" dirty="0">
                <a:latin typeface="Lucida Console" panose="020B0609040504020204" pitchFamily="49" charset="0"/>
              </a:rPr>
              <a:t/>
            </a:r>
            <a:br>
              <a:rPr lang="en-US" sz="949" dirty="0">
                <a:latin typeface="Lucida Console" panose="020B0609040504020204" pitchFamily="49" charset="0"/>
              </a:rPr>
            </a:br>
            <a:r>
              <a:rPr lang="en-US" sz="949" dirty="0">
                <a:latin typeface="Lucida Console" panose="020B0609040504020204" pitchFamily="49" charset="0"/>
              </a:rPr>
              <a:t>create index </a:t>
            </a:r>
            <a:r>
              <a:rPr lang="en-US" sz="949" dirty="0" err="1">
                <a:latin typeface="Lucida Console" panose="020B0609040504020204" pitchFamily="49" charset="0"/>
              </a:rPr>
              <a:t>emp_txt_idx</a:t>
            </a:r>
            <a:r>
              <a:rPr lang="en-US" sz="949" dirty="0">
                <a:latin typeface="Lucida Console" panose="020B0609040504020204" pitchFamily="49" charset="0"/>
              </a:rPr>
              <a:t> on </a:t>
            </a:r>
            <a:r>
              <a:rPr lang="en-US" sz="949" dirty="0" err="1">
                <a:latin typeface="Lucida Console" panose="020B0609040504020204" pitchFamily="49" charset="0"/>
              </a:rPr>
              <a:t>emp</a:t>
            </a:r>
            <a:r>
              <a:rPr lang="en-US" sz="949" dirty="0">
                <a:latin typeface="Lucida Console" panose="020B0609040504020204" pitchFamily="49" charset="0"/>
              </a:rPr>
              <a:t>( </a:t>
            </a:r>
            <a:r>
              <a:rPr lang="en-US" sz="949" dirty="0" err="1">
                <a:latin typeface="Lucida Console" panose="020B0609040504020204" pitchFamily="49" charset="0"/>
              </a:rPr>
              <a:t>ename</a:t>
            </a:r>
            <a:r>
              <a:rPr lang="en-US" sz="949" dirty="0">
                <a:latin typeface="Lucida Console" panose="020B0609040504020204" pitchFamily="49" charset="0"/>
              </a:rPr>
              <a:t> )</a:t>
            </a:r>
          </a:p>
          <a:p>
            <a:r>
              <a:rPr lang="en-US" sz="949" dirty="0" err="1">
                <a:latin typeface="Lucida Console" panose="020B0609040504020204" pitchFamily="49" charset="0"/>
              </a:rPr>
              <a:t>indextype</a:t>
            </a:r>
            <a:r>
              <a:rPr lang="en-US" sz="949" dirty="0">
                <a:latin typeface="Lucida Console" panose="020B0609040504020204" pitchFamily="49" charset="0"/>
              </a:rPr>
              <a:t> is </a:t>
            </a:r>
            <a:r>
              <a:rPr lang="en-US" sz="949" dirty="0" err="1">
                <a:latin typeface="Lucida Console" panose="020B0609040504020204" pitchFamily="49" charset="0"/>
              </a:rPr>
              <a:t>ctxsys.context</a:t>
            </a:r>
            <a:endParaRPr lang="en-US" sz="949" dirty="0">
              <a:latin typeface="Lucida Console" panose="020B0609040504020204" pitchFamily="49" charset="0"/>
            </a:endParaRPr>
          </a:p>
          <a:p>
            <a:r>
              <a:rPr lang="en-US" sz="949" dirty="0">
                <a:latin typeface="Lucida Console" panose="020B0609040504020204" pitchFamily="49" charset="0"/>
              </a:rPr>
              <a:t>parameters( '</a:t>
            </a:r>
            <a:r>
              <a:rPr lang="en-US" sz="949" dirty="0" err="1">
                <a:latin typeface="Lucida Console" panose="020B0609040504020204" pitchFamily="49" charset="0"/>
              </a:rPr>
              <a:t>datastore</a:t>
            </a:r>
            <a:r>
              <a:rPr lang="en-US" sz="949" dirty="0">
                <a:latin typeface="Lucida Console" panose="020B0609040504020204" pitchFamily="49" charset="0"/>
              </a:rPr>
              <a:t> </a:t>
            </a:r>
            <a:r>
              <a:rPr lang="en-US" sz="949" dirty="0" err="1">
                <a:latin typeface="Lucida Console" panose="020B0609040504020204" pitchFamily="49" charset="0"/>
              </a:rPr>
              <a:t>my_mcds</a:t>
            </a:r>
            <a:r>
              <a:rPr lang="en-US" sz="949" dirty="0">
                <a:latin typeface="Lucida Console" panose="020B0609040504020204" pitchFamily="49" charset="0"/>
              </a:rPr>
              <a:t> WORDLIST </a:t>
            </a:r>
            <a:r>
              <a:rPr lang="en-US" sz="949" dirty="0" err="1">
                <a:latin typeface="Lucida Console" panose="020B0609040504020204" pitchFamily="49" charset="0"/>
              </a:rPr>
              <a:t>my_wordlist</a:t>
            </a:r>
            <a:r>
              <a:rPr lang="en-US" sz="949" dirty="0">
                <a:latin typeface="Lucida Console" panose="020B0609040504020204" pitchFamily="49" charset="0"/>
              </a:rPr>
              <a:t> LEXER </a:t>
            </a:r>
            <a:r>
              <a:rPr lang="en-US" sz="949" dirty="0" err="1">
                <a:latin typeface="Lucida Console" panose="020B0609040504020204" pitchFamily="49" charset="0"/>
              </a:rPr>
              <a:t>my_lexer</a:t>
            </a:r>
            <a:r>
              <a:rPr lang="en-US" sz="949" dirty="0">
                <a:latin typeface="Lucida Console" panose="020B0609040504020204" pitchFamily="49" charset="0"/>
              </a:rPr>
              <a:t>' )</a:t>
            </a:r>
          </a:p>
          <a:p>
            <a:endParaRPr lang="en-US" sz="949" dirty="0">
              <a:latin typeface="Lucida Console" panose="020B0609040504020204" pitchFamily="49" charset="0"/>
            </a:endParaRPr>
          </a:p>
        </p:txBody>
      </p:sp>
    </p:spTree>
    <p:extLst>
      <p:ext uri="{BB962C8B-B14F-4D97-AF65-F5344CB8AC3E}">
        <p14:creationId xmlns:p14="http://schemas.microsoft.com/office/powerpoint/2010/main" val="8929548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which employees are found when looking for someone to </a:t>
            </a:r>
            <a:r>
              <a:rPr lang="en-US" sz="2109" dirty="0" smtClean="0"/>
              <a:t>lead (and why &amp; where)? </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3" y="910879"/>
            <a:ext cx="2986715" cy="1991186"/>
          </a:xfrm>
          <a:prstGeom prst="rect">
            <a:avLst/>
          </a:prstGeom>
          <a:noFill/>
        </p:spPr>
        <p:txBody>
          <a:bodyPr wrap="none" rtlCol="0">
            <a:spAutoFit/>
          </a:bodyPr>
          <a:lstStyle/>
          <a:p>
            <a:r>
              <a:rPr lang="en-US" sz="949" dirty="0">
                <a:latin typeface="Lucida Console" panose="020B0609040504020204" pitchFamily="49" charset="0"/>
              </a:rPr>
              <a:t>{</a:t>
            </a:r>
          </a:p>
          <a:p>
            <a:r>
              <a:rPr lang="en-US" sz="949" dirty="0">
                <a:latin typeface="Lucida Console" panose="020B0609040504020204" pitchFamily="49" charset="0"/>
              </a:rPr>
              <a:t>  "_source" : ["</a:t>
            </a:r>
            <a:r>
              <a:rPr lang="en-US" sz="949" dirty="0" err="1">
                <a:latin typeface="Lucida Console" panose="020B0609040504020204" pitchFamily="49" charset="0"/>
              </a:rPr>
              <a:t>ENAME","biography</a:t>
            </a:r>
            <a:r>
              <a:rPr lang="en-US" sz="949" dirty="0">
                <a:latin typeface="Lucida Console" panose="020B0609040504020204" pitchFamily="49" charset="0"/>
              </a:rPr>
              <a:t>"],</a:t>
            </a:r>
          </a:p>
          <a:p>
            <a:r>
              <a:rPr lang="en-US" sz="949" dirty="0">
                <a:latin typeface="Lucida Console" panose="020B0609040504020204" pitchFamily="49" charset="0"/>
              </a:rPr>
              <a:t>  "query": {</a:t>
            </a:r>
          </a:p>
          <a:p>
            <a:r>
              <a:rPr lang="en-US" sz="949" dirty="0">
                <a:latin typeface="Lucida Console" panose="020B0609040504020204" pitchFamily="49" charset="0"/>
              </a:rPr>
              <a:t>    "</a:t>
            </a:r>
            <a:r>
              <a:rPr lang="en-US" sz="949" dirty="0" err="1">
                <a:latin typeface="Lucida Console" panose="020B0609040504020204" pitchFamily="49" charset="0"/>
              </a:rPr>
              <a:t>simple_query_string</a:t>
            </a:r>
            <a:r>
              <a:rPr lang="en-US" sz="949" dirty="0">
                <a:latin typeface="Lucida Console" panose="020B0609040504020204" pitchFamily="49" charset="0"/>
              </a:rPr>
              <a:t>": {</a:t>
            </a:r>
          </a:p>
          <a:p>
            <a:r>
              <a:rPr lang="en-US" sz="949" dirty="0">
                <a:latin typeface="Lucida Console" panose="020B0609040504020204" pitchFamily="49" charset="0"/>
              </a:rPr>
              <a:t>      "fields": [ "</a:t>
            </a:r>
            <a:r>
              <a:rPr lang="en-US" sz="949" dirty="0" err="1">
                <a:latin typeface="Lucida Console" panose="020B0609040504020204" pitchFamily="49" charset="0"/>
              </a:rPr>
              <a:t>biography","JOB</a:t>
            </a:r>
            <a:r>
              <a:rPr lang="en-US" sz="949" dirty="0">
                <a:latin typeface="Lucida Console" panose="020B0609040504020204" pitchFamily="49" charset="0"/>
              </a:rPr>
              <a:t>" ],</a:t>
            </a:r>
          </a:p>
          <a:p>
            <a:r>
              <a:rPr lang="en-US" sz="949" dirty="0">
                <a:latin typeface="Lucida Console" panose="020B0609040504020204" pitchFamily="49" charset="0"/>
              </a:rPr>
              <a:t>      "query": "lead"</a:t>
            </a:r>
          </a:p>
          <a:p>
            <a:r>
              <a:rPr lang="en-US" sz="949" dirty="0">
                <a:latin typeface="Lucida Console" panose="020B0609040504020204" pitchFamily="49" charset="0"/>
              </a:rPr>
              <a:t>    } </a:t>
            </a:r>
          </a:p>
          <a:p>
            <a:r>
              <a:rPr lang="en-US" sz="949" dirty="0">
                <a:latin typeface="Lucida Console" panose="020B0609040504020204" pitchFamily="49" charset="0"/>
              </a:rPr>
              <a:t>  </a:t>
            </a:r>
            <a:r>
              <a:rPr lang="en-US" sz="949" dirty="0" smtClean="0">
                <a:latin typeface="Lucida Console" panose="020B0609040504020204" pitchFamily="49" charset="0"/>
              </a:rPr>
              <a:t>},</a:t>
            </a:r>
            <a:endParaRPr lang="en-US" sz="949" dirty="0">
              <a:latin typeface="Lucida Console" panose="020B0609040504020204" pitchFamily="49" charset="0"/>
            </a:endParaRPr>
          </a:p>
          <a:p>
            <a:r>
              <a:rPr lang="en-US" sz="949" dirty="0" smtClean="0">
                <a:latin typeface="Lucida Console" panose="020B0609040504020204" pitchFamily="49" charset="0"/>
              </a:rPr>
              <a:t>  "</a:t>
            </a:r>
            <a:r>
              <a:rPr lang="en-US" sz="949" dirty="0">
                <a:latin typeface="Lucida Console" panose="020B0609040504020204" pitchFamily="49" charset="0"/>
              </a:rPr>
              <a:t>highlight": {</a:t>
            </a:r>
          </a:p>
          <a:p>
            <a:r>
              <a:rPr lang="en-US" sz="949" dirty="0">
                <a:latin typeface="Lucida Console" panose="020B0609040504020204" pitchFamily="49" charset="0"/>
              </a:rPr>
              <a:t>        "fields" : {</a:t>
            </a:r>
          </a:p>
          <a:p>
            <a:r>
              <a:rPr lang="en-US" sz="949" dirty="0">
                <a:latin typeface="Lucida Console" panose="020B0609040504020204" pitchFamily="49" charset="0"/>
              </a:rPr>
              <a:t>           </a:t>
            </a:r>
            <a:r>
              <a:rPr lang="en-US" sz="949" dirty="0" smtClean="0">
                <a:latin typeface="Lucida Console" panose="020B0609040504020204" pitchFamily="49" charset="0"/>
              </a:rPr>
              <a:t>"</a:t>
            </a:r>
            <a:r>
              <a:rPr lang="en-US" sz="949" dirty="0">
                <a:latin typeface="Lucida Console" panose="020B0609040504020204" pitchFamily="49" charset="0"/>
              </a:rPr>
              <a:t>biography" : {}</a:t>
            </a:r>
          </a:p>
          <a:p>
            <a:r>
              <a:rPr lang="en-US" sz="949" dirty="0">
                <a:latin typeface="Lucida Console" panose="020B0609040504020204" pitchFamily="49" charset="0"/>
              </a:rPr>
              <a:t>  </a:t>
            </a:r>
            <a:r>
              <a:rPr lang="en-US" sz="949" dirty="0" smtClean="0">
                <a:latin typeface="Lucida Console" panose="020B0609040504020204" pitchFamily="49" charset="0"/>
              </a:rPr>
              <a:t>}</a:t>
            </a:r>
          </a:p>
          <a:p>
            <a:r>
              <a:rPr lang="en-US" sz="949" dirty="0" smtClean="0">
                <a:latin typeface="Lucida Console" panose="020B0609040504020204" pitchFamily="49" charset="0"/>
              </a:rPr>
              <a:t>}</a:t>
            </a:r>
            <a:endParaRPr lang="en-US" sz="949" dirty="0">
              <a:latin typeface="Lucida Console" panose="020B0609040504020204" pitchFamily="49" charset="0"/>
            </a:endParaRP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968727"/>
          </a:xfrm>
          <a:prstGeom prst="rect">
            <a:avLst/>
          </a:prstGeom>
          <a:noFill/>
        </p:spPr>
        <p:txBody>
          <a:bodyPr wrap="square" rtlCol="0">
            <a:spAutoFit/>
          </a:bodyPr>
          <a:lstStyle/>
          <a:p>
            <a:r>
              <a:rPr lang="nl-NL" sz="949" dirty="0">
                <a:latin typeface="Lucida Console" panose="020B0609040504020204" pitchFamily="49" charset="0"/>
              </a:rPr>
              <a:t>-- </a:t>
            </a:r>
            <a:r>
              <a:rPr lang="nl-NL" sz="949" dirty="0" err="1">
                <a:latin typeface="Lucida Console" panose="020B0609040504020204" pitchFamily="49" charset="0"/>
              </a:rPr>
              <a:t>leveraging</a:t>
            </a:r>
            <a:r>
              <a:rPr lang="nl-NL" sz="949" dirty="0">
                <a:latin typeface="Lucida Console" panose="020B0609040504020204" pitchFamily="49" charset="0"/>
              </a:rPr>
              <a:t> </a:t>
            </a:r>
            <a:r>
              <a:rPr lang="nl-NL" sz="949" dirty="0" err="1">
                <a:latin typeface="Lucida Console" panose="020B0609040504020204" pitchFamily="49" charset="0"/>
              </a:rPr>
              <a:t>the</a:t>
            </a:r>
            <a:r>
              <a:rPr lang="nl-NL" sz="949" dirty="0">
                <a:latin typeface="Lucida Console" panose="020B0609040504020204" pitchFamily="49" charset="0"/>
              </a:rPr>
              <a:t> </a:t>
            </a:r>
            <a:r>
              <a:rPr lang="nl-NL" sz="949" dirty="0" err="1">
                <a:latin typeface="Lucida Console" panose="020B0609040504020204" pitchFamily="49" charset="0"/>
              </a:rPr>
              <a:t>multicolumn</a:t>
            </a:r>
            <a:r>
              <a:rPr lang="nl-NL" sz="949" dirty="0">
                <a:latin typeface="Lucida Console" panose="020B0609040504020204" pitchFamily="49" charset="0"/>
              </a:rPr>
              <a:t> </a:t>
            </a:r>
            <a:r>
              <a:rPr lang="nl-NL" sz="949" dirty="0" err="1">
                <a:latin typeface="Lucida Console" panose="020B0609040504020204" pitchFamily="49" charset="0"/>
              </a:rPr>
              <a:t>text</a:t>
            </a:r>
            <a:r>
              <a:rPr lang="nl-NL" sz="949" dirty="0">
                <a:latin typeface="Lucida Console" panose="020B0609040504020204" pitchFamily="49" charset="0"/>
              </a:rPr>
              <a:t> index </a:t>
            </a:r>
            <a:br>
              <a:rPr lang="nl-NL" sz="949" dirty="0">
                <a:latin typeface="Lucida Console" panose="020B0609040504020204" pitchFamily="49" charset="0"/>
              </a:rPr>
            </a:br>
            <a:r>
              <a:rPr lang="nl-NL" sz="949" dirty="0">
                <a:latin typeface="Lucida Console" panose="020B0609040504020204" pitchFamily="49" charset="0"/>
              </a:rPr>
              <a:t>-- on </a:t>
            </a:r>
            <a:r>
              <a:rPr lang="nl-NL" sz="949" dirty="0" err="1">
                <a:latin typeface="Lucida Console" panose="020B0609040504020204" pitchFamily="49" charset="0"/>
              </a:rPr>
              <a:t>ename</a:t>
            </a:r>
            <a:r>
              <a:rPr lang="nl-NL" sz="949" dirty="0">
                <a:latin typeface="Lucida Console" panose="020B0609040504020204" pitchFamily="49" charset="0"/>
              </a:rPr>
              <a:t>, bio </a:t>
            </a:r>
            <a:r>
              <a:rPr lang="nl-NL" sz="949" dirty="0" err="1">
                <a:latin typeface="Lucida Console" panose="020B0609040504020204" pitchFamily="49" charset="0"/>
              </a:rPr>
              <a:t>and</a:t>
            </a:r>
            <a:r>
              <a:rPr lang="nl-NL" sz="949" dirty="0">
                <a:latin typeface="Lucida Console" panose="020B0609040504020204" pitchFamily="49" charset="0"/>
              </a:rPr>
              <a:t> job</a:t>
            </a:r>
          </a:p>
          <a:p>
            <a:r>
              <a:rPr lang="en-US" sz="949" dirty="0">
                <a:latin typeface="Lucida Console" panose="020B0609040504020204" pitchFamily="49" charset="0"/>
              </a:rPr>
              <a:t>SELECT </a:t>
            </a:r>
            <a:r>
              <a:rPr lang="en-US" sz="949" dirty="0" err="1">
                <a:latin typeface="Lucida Console" panose="020B0609040504020204" pitchFamily="49" charset="0"/>
              </a:rPr>
              <a:t>ename</a:t>
            </a:r>
            <a:endParaRPr lang="en-US" sz="949" dirty="0">
              <a:latin typeface="Lucida Console" panose="020B0609040504020204" pitchFamily="49" charset="0"/>
            </a:endParaRPr>
          </a:p>
          <a:p>
            <a:r>
              <a:rPr lang="en-US" sz="949" dirty="0">
                <a:latin typeface="Lucida Console" panose="020B0609040504020204" pitchFamily="49" charset="0"/>
              </a:rPr>
              <a:t>,      SCORE(1)</a:t>
            </a:r>
          </a:p>
          <a:p>
            <a:r>
              <a:rPr lang="en-US" sz="949" dirty="0">
                <a:latin typeface="Lucida Console" panose="020B0609040504020204" pitchFamily="49" charset="0"/>
              </a:rPr>
              <a:t>FROM   </a:t>
            </a:r>
            <a:r>
              <a:rPr lang="en-US" sz="949" dirty="0" err="1">
                <a:latin typeface="Lucida Console" panose="020B0609040504020204" pitchFamily="49" charset="0"/>
              </a:rPr>
              <a:t>emp</a:t>
            </a:r>
            <a:r>
              <a:rPr lang="en-US" sz="949" dirty="0">
                <a:latin typeface="Lucida Console" panose="020B0609040504020204" pitchFamily="49" charset="0"/>
              </a:rPr>
              <a:t> </a:t>
            </a:r>
          </a:p>
          <a:p>
            <a:r>
              <a:rPr lang="en-US" sz="949" dirty="0">
                <a:latin typeface="Lucida Console" panose="020B0609040504020204" pitchFamily="49" charset="0"/>
              </a:rPr>
              <a:t>WHERE  CONTAINS(</a:t>
            </a:r>
            <a:r>
              <a:rPr lang="en-US" sz="949" dirty="0" err="1">
                <a:latin typeface="Lucida Console" panose="020B0609040504020204" pitchFamily="49" charset="0"/>
              </a:rPr>
              <a:t>ename</a:t>
            </a:r>
            <a:r>
              <a:rPr lang="en-US" sz="949" dirty="0">
                <a:latin typeface="Lucida Console" panose="020B0609040504020204" pitchFamily="49" charset="0"/>
              </a:rPr>
              <a:t>, 'lead', 1) &gt; 0</a:t>
            </a:r>
            <a:r>
              <a:rPr lang="nl-NL" sz="949" dirty="0">
                <a:latin typeface="Lucida Console" panose="020B0609040504020204" pitchFamily="49" charset="0"/>
              </a:rPr>
              <a:t> </a:t>
            </a:r>
            <a:endParaRPr lang="en-US" sz="949" dirty="0">
              <a:latin typeface="Lucida Console" panose="020B0609040504020204" pitchFamily="49" charset="0"/>
            </a:endParaRPr>
          </a:p>
        </p:txBody>
      </p:sp>
    </p:spTree>
    <p:extLst>
      <p:ext uri="{BB962C8B-B14F-4D97-AF65-F5344CB8AC3E}">
        <p14:creationId xmlns:p14="http://schemas.microsoft.com/office/powerpoint/2010/main" val="413812716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sz="2109" dirty="0"/>
              <a:t>Text search including scoring - applying weight and deriving applicability</a:t>
            </a:r>
            <a:endParaRPr lang="en-US" sz="2109" i="1" dirty="0"/>
          </a:p>
        </p:txBody>
      </p:sp>
      <p:sp>
        <p:nvSpPr>
          <p:cNvPr id="6" name="Rectangle 5"/>
          <p:cNvSpPr/>
          <p:nvPr/>
        </p:nvSpPr>
        <p:spPr>
          <a:xfrm>
            <a:off x="214306"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2986715" cy="1552989"/>
          </a:xfrm>
          <a:prstGeom prst="rect">
            <a:avLst/>
          </a:prstGeom>
          <a:noFill/>
        </p:spPr>
        <p:txBody>
          <a:bodyPr wrap="none" rtlCol="0">
            <a:spAutoFit/>
          </a:bodyPr>
          <a:lstStyle/>
          <a:p>
            <a:r>
              <a:rPr lang="en-US" sz="949" dirty="0" smtClean="0">
                <a:latin typeface="Lucida Console" panose="020B0609040504020204" pitchFamily="49" charset="0"/>
              </a:rPr>
              <a:t>// WORK IN PROGRESS</a:t>
            </a:r>
          </a:p>
          <a:p>
            <a:r>
              <a:rPr lang="en-US" sz="949" dirty="0" smtClean="0">
                <a:latin typeface="Lucida Console" panose="020B0609040504020204" pitchFamily="49" charset="0"/>
              </a:rPr>
              <a:t>{</a:t>
            </a:r>
            <a:endParaRPr lang="en-US" sz="949" dirty="0">
              <a:latin typeface="Lucida Console" panose="020B0609040504020204" pitchFamily="49" charset="0"/>
            </a:endParaRPr>
          </a:p>
          <a:p>
            <a:r>
              <a:rPr lang="en-US" sz="949" dirty="0">
                <a:latin typeface="Lucida Console" panose="020B0609040504020204" pitchFamily="49" charset="0"/>
              </a:rPr>
              <a:t>  "_source" : ["</a:t>
            </a:r>
            <a:r>
              <a:rPr lang="en-US" sz="949" dirty="0" err="1">
                <a:latin typeface="Lucida Console" panose="020B0609040504020204" pitchFamily="49" charset="0"/>
              </a:rPr>
              <a:t>ENAME","biography</a:t>
            </a:r>
            <a:r>
              <a:rPr lang="en-US" sz="949" dirty="0">
                <a:latin typeface="Lucida Console" panose="020B0609040504020204" pitchFamily="49" charset="0"/>
              </a:rPr>
              <a:t>"],</a:t>
            </a:r>
          </a:p>
          <a:p>
            <a:r>
              <a:rPr lang="en-US" sz="949" dirty="0">
                <a:latin typeface="Lucida Console" panose="020B0609040504020204" pitchFamily="49" charset="0"/>
              </a:rPr>
              <a:t>  "query": {</a:t>
            </a:r>
          </a:p>
          <a:p>
            <a:r>
              <a:rPr lang="en-US" sz="949" dirty="0">
                <a:latin typeface="Lucida Console" panose="020B0609040504020204" pitchFamily="49" charset="0"/>
              </a:rPr>
              <a:t>    "</a:t>
            </a:r>
            <a:r>
              <a:rPr lang="en-US" sz="949" dirty="0" err="1">
                <a:latin typeface="Lucida Console" panose="020B0609040504020204" pitchFamily="49" charset="0"/>
              </a:rPr>
              <a:t>simple_query_string</a:t>
            </a:r>
            <a:r>
              <a:rPr lang="en-US" sz="949" dirty="0">
                <a:latin typeface="Lucida Console" panose="020B0609040504020204" pitchFamily="49" charset="0"/>
              </a:rPr>
              <a:t>": {</a:t>
            </a:r>
          </a:p>
          <a:p>
            <a:r>
              <a:rPr lang="en-US" sz="949" dirty="0">
                <a:latin typeface="Lucida Console" panose="020B0609040504020204" pitchFamily="49" charset="0"/>
              </a:rPr>
              <a:t>      "fields": [ "</a:t>
            </a:r>
            <a:r>
              <a:rPr lang="en-US" sz="949" dirty="0" err="1">
                <a:latin typeface="Lucida Console" panose="020B0609040504020204" pitchFamily="49" charset="0"/>
              </a:rPr>
              <a:t>biography","JOB</a:t>
            </a:r>
            <a:r>
              <a:rPr lang="en-US" sz="949" dirty="0">
                <a:latin typeface="Lucida Console" panose="020B0609040504020204" pitchFamily="49" charset="0"/>
              </a:rPr>
              <a:t>" ],</a:t>
            </a:r>
          </a:p>
          <a:p>
            <a:r>
              <a:rPr lang="en-US" sz="949" dirty="0">
                <a:latin typeface="Lucida Console" panose="020B0609040504020204" pitchFamily="49" charset="0"/>
              </a:rPr>
              <a:t>      "query": "manager"</a:t>
            </a:r>
          </a:p>
          <a:p>
            <a:r>
              <a:rPr lang="en-US" sz="949" dirty="0">
                <a:latin typeface="Lucida Console" panose="020B0609040504020204" pitchFamily="49" charset="0"/>
              </a:rPr>
              <a:t>    } </a:t>
            </a:r>
          </a:p>
          <a:p>
            <a:r>
              <a:rPr lang="en-US" sz="949" dirty="0">
                <a:latin typeface="Lucida Console" panose="020B0609040504020204" pitchFamily="49" charset="0"/>
              </a:rPr>
              <a:t>  }</a:t>
            </a:r>
          </a:p>
          <a:p>
            <a:r>
              <a:rPr lang="en-US" sz="949" dirty="0">
                <a:latin typeface="Lucida Console" panose="020B0609040504020204" pitchFamily="49" charset="0"/>
              </a:rPr>
              <a:t>}</a:t>
            </a:r>
            <a:endParaRPr lang="en-US" sz="949" dirty="0">
              <a:latin typeface="Lucida Console" panose="020B0609040504020204" pitchFamily="49" charset="0"/>
            </a:endParaRPr>
          </a:p>
        </p:txBody>
      </p:sp>
      <p:sp>
        <p:nvSpPr>
          <p:cNvPr id="8" name="Rectangle 7"/>
          <p:cNvSpPr/>
          <p:nvPr/>
        </p:nvSpPr>
        <p:spPr>
          <a:xfrm>
            <a:off x="4580790" y="904182"/>
            <a:ext cx="4172269" cy="4065116"/>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4113543" cy="1260858"/>
          </a:xfrm>
          <a:prstGeom prst="rect">
            <a:avLst/>
          </a:prstGeom>
          <a:noFill/>
        </p:spPr>
        <p:txBody>
          <a:bodyPr wrap="square" rtlCol="0">
            <a:spAutoFit/>
          </a:bodyPr>
          <a:lstStyle/>
          <a:p>
            <a:r>
              <a:rPr lang="nl-NL" sz="949" dirty="0">
                <a:latin typeface="Lucida Console" panose="020B0609040504020204" pitchFamily="49" charset="0"/>
              </a:rPr>
              <a:t>-- </a:t>
            </a:r>
            <a:r>
              <a:rPr lang="nl-NL" sz="949" dirty="0" err="1">
                <a:latin typeface="Lucida Console" panose="020B0609040504020204" pitchFamily="49" charset="0"/>
              </a:rPr>
              <a:t>leveraging</a:t>
            </a:r>
            <a:r>
              <a:rPr lang="nl-NL" sz="949" dirty="0">
                <a:latin typeface="Lucida Console" panose="020B0609040504020204" pitchFamily="49" charset="0"/>
              </a:rPr>
              <a:t> stemming </a:t>
            </a:r>
            <a:r>
              <a:rPr lang="nl-NL" sz="949" dirty="0" err="1">
                <a:latin typeface="Lucida Console" panose="020B0609040504020204" pitchFamily="49" charset="0"/>
              </a:rPr>
              <a:t>and</a:t>
            </a:r>
            <a:r>
              <a:rPr lang="nl-NL" sz="949" dirty="0">
                <a:latin typeface="Lucida Console" panose="020B0609040504020204" pitchFamily="49" charset="0"/>
              </a:rPr>
              <a:t> </a:t>
            </a:r>
            <a:r>
              <a:rPr lang="nl-NL" sz="949" dirty="0" err="1">
                <a:latin typeface="Lucida Console" panose="020B0609040504020204" pitchFamily="49" charset="0"/>
              </a:rPr>
              <a:t>the</a:t>
            </a:r>
            <a:r>
              <a:rPr lang="nl-NL" sz="949" dirty="0">
                <a:latin typeface="Lucida Console" panose="020B0609040504020204" pitchFamily="49" charset="0"/>
              </a:rPr>
              <a:t> </a:t>
            </a:r>
            <a:r>
              <a:rPr lang="nl-NL" sz="949" dirty="0" err="1">
                <a:latin typeface="Lucida Console" panose="020B0609040504020204" pitchFamily="49" charset="0"/>
              </a:rPr>
              <a:t>multicolumn</a:t>
            </a:r>
            <a:r>
              <a:rPr lang="nl-NL" sz="949" dirty="0">
                <a:latin typeface="Lucida Console" panose="020B0609040504020204" pitchFamily="49" charset="0"/>
              </a:rPr>
              <a:t> </a:t>
            </a:r>
            <a:r>
              <a:rPr lang="nl-NL" sz="949" dirty="0" err="1">
                <a:latin typeface="Lucida Console" panose="020B0609040504020204" pitchFamily="49" charset="0"/>
              </a:rPr>
              <a:t>text</a:t>
            </a:r>
            <a:r>
              <a:rPr lang="nl-NL" sz="949" dirty="0">
                <a:latin typeface="Lucida Console" panose="020B0609040504020204" pitchFamily="49" charset="0"/>
              </a:rPr>
              <a:t> index </a:t>
            </a:r>
            <a:br>
              <a:rPr lang="nl-NL" sz="949" dirty="0">
                <a:latin typeface="Lucida Console" panose="020B0609040504020204" pitchFamily="49" charset="0"/>
              </a:rPr>
            </a:br>
            <a:r>
              <a:rPr lang="nl-NL" sz="949" dirty="0">
                <a:latin typeface="Lucida Console" panose="020B0609040504020204" pitchFamily="49" charset="0"/>
              </a:rPr>
              <a:t>-- on </a:t>
            </a:r>
            <a:r>
              <a:rPr lang="nl-NL" sz="949" dirty="0" err="1">
                <a:latin typeface="Lucida Console" panose="020B0609040504020204" pitchFamily="49" charset="0"/>
              </a:rPr>
              <a:t>ename</a:t>
            </a:r>
            <a:r>
              <a:rPr lang="nl-NL" sz="949" dirty="0">
                <a:latin typeface="Lucida Console" panose="020B0609040504020204" pitchFamily="49" charset="0"/>
              </a:rPr>
              <a:t>, bio </a:t>
            </a:r>
            <a:r>
              <a:rPr lang="nl-NL" sz="949" dirty="0" err="1">
                <a:latin typeface="Lucida Console" panose="020B0609040504020204" pitchFamily="49" charset="0"/>
              </a:rPr>
              <a:t>and</a:t>
            </a:r>
            <a:r>
              <a:rPr lang="nl-NL" sz="949" dirty="0">
                <a:latin typeface="Lucida Console" panose="020B0609040504020204" pitchFamily="49" charset="0"/>
              </a:rPr>
              <a:t> job</a:t>
            </a:r>
          </a:p>
          <a:p>
            <a:r>
              <a:rPr lang="en-US" sz="949" dirty="0">
                <a:latin typeface="Lucida Console" panose="020B0609040504020204" pitchFamily="49" charset="0"/>
              </a:rPr>
              <a:t>SELECT </a:t>
            </a:r>
            <a:r>
              <a:rPr lang="en-US" sz="949" dirty="0" err="1">
                <a:latin typeface="Lucida Console" panose="020B0609040504020204" pitchFamily="49" charset="0"/>
              </a:rPr>
              <a:t>ename</a:t>
            </a:r>
            <a:endParaRPr lang="en-US" sz="949" dirty="0">
              <a:latin typeface="Lucida Console" panose="020B0609040504020204" pitchFamily="49" charset="0"/>
            </a:endParaRPr>
          </a:p>
          <a:p>
            <a:r>
              <a:rPr lang="en-US" sz="949" dirty="0">
                <a:latin typeface="Lucida Console" panose="020B0609040504020204" pitchFamily="49" charset="0"/>
              </a:rPr>
              <a:t>,      SCORE(1) score</a:t>
            </a:r>
          </a:p>
          <a:p>
            <a:r>
              <a:rPr lang="en-US" sz="949" dirty="0">
                <a:latin typeface="Lucida Console" panose="020B0609040504020204" pitchFamily="49" charset="0"/>
              </a:rPr>
              <a:t>FROM   </a:t>
            </a:r>
            <a:r>
              <a:rPr lang="en-US" sz="949" dirty="0" err="1">
                <a:latin typeface="Lucida Console" panose="020B0609040504020204" pitchFamily="49" charset="0"/>
              </a:rPr>
              <a:t>emp</a:t>
            </a:r>
            <a:r>
              <a:rPr lang="en-US" sz="949" dirty="0">
                <a:latin typeface="Lucida Console" panose="020B0609040504020204" pitchFamily="49" charset="0"/>
              </a:rPr>
              <a:t> </a:t>
            </a:r>
          </a:p>
          <a:p>
            <a:r>
              <a:rPr lang="en-US" sz="949" dirty="0">
                <a:latin typeface="Lucida Console" panose="020B0609040504020204" pitchFamily="49" charset="0"/>
              </a:rPr>
              <a:t>WHERE  CONTAINS(</a:t>
            </a:r>
            <a:r>
              <a:rPr lang="en-US" sz="949" dirty="0" err="1">
                <a:latin typeface="Lucida Console" panose="020B0609040504020204" pitchFamily="49" charset="0"/>
              </a:rPr>
              <a:t>ename</a:t>
            </a:r>
            <a:r>
              <a:rPr lang="en-US" sz="949" dirty="0">
                <a:latin typeface="Lucida Console" panose="020B0609040504020204" pitchFamily="49" charset="0"/>
              </a:rPr>
              <a:t>, '$manage', 1) &gt; 0</a:t>
            </a:r>
            <a:r>
              <a:rPr lang="nl-NL" sz="949" dirty="0">
                <a:latin typeface="Lucida Console" panose="020B0609040504020204" pitchFamily="49" charset="0"/>
              </a:rPr>
              <a:t> </a:t>
            </a:r>
          </a:p>
          <a:p>
            <a:r>
              <a:rPr lang="nl-NL" sz="949" dirty="0">
                <a:latin typeface="Lucida Console" panose="020B0609040504020204" pitchFamily="49" charset="0"/>
              </a:rPr>
              <a:t>order</a:t>
            </a:r>
          </a:p>
          <a:p>
            <a:r>
              <a:rPr lang="nl-NL" sz="949" dirty="0" err="1">
                <a:latin typeface="Lucida Console" panose="020B0609040504020204" pitchFamily="49" charset="0"/>
              </a:rPr>
              <a:t>By</a:t>
            </a:r>
            <a:r>
              <a:rPr lang="nl-NL" sz="949" dirty="0">
                <a:latin typeface="Lucida Console" panose="020B0609040504020204" pitchFamily="49" charset="0"/>
              </a:rPr>
              <a:t>     score </a:t>
            </a:r>
            <a:r>
              <a:rPr lang="nl-NL" sz="949" dirty="0" err="1">
                <a:latin typeface="Lucida Console" panose="020B0609040504020204" pitchFamily="49" charset="0"/>
              </a:rPr>
              <a:t>desc</a:t>
            </a:r>
            <a:endParaRPr lang="en-US" sz="949" dirty="0">
              <a:latin typeface="Lucida Console" panose="020B0609040504020204" pitchFamily="49" charset="0"/>
            </a:endParaRPr>
          </a:p>
        </p:txBody>
      </p:sp>
    </p:spTree>
    <p:extLst>
      <p:ext uri="{BB962C8B-B14F-4D97-AF65-F5344CB8AC3E}">
        <p14:creationId xmlns:p14="http://schemas.microsoft.com/office/powerpoint/2010/main" val="75566008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smtClean="0"/>
              <a:t>Thank you!</a:t>
            </a: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en-US" dirty="0"/>
              <a:t>What is Apache Kafka and why is it important?</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38</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3"/>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4"/>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5"/>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6"/>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7"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25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6" y="444858"/>
            <a:ext cx="7688294" cy="709935"/>
          </a:xfrm>
        </p:spPr>
        <p:txBody>
          <a:bodyPr/>
          <a:lstStyle/>
          <a:p>
            <a:r>
              <a:rPr lang="nl-NL" dirty="0" smtClean="0"/>
              <a:t>HRM Data SET</a:t>
            </a:r>
            <a:br>
              <a:rPr lang="nl-NL" dirty="0" smtClean="0"/>
            </a:br>
            <a:r>
              <a:rPr lang="nl-NL" dirty="0" smtClean="0"/>
              <a:t>JSON document </a:t>
            </a:r>
            <a:r>
              <a:rPr lang="nl-NL" dirty="0" err="1" smtClean="0"/>
              <a:t>Collections</a:t>
            </a:r>
            <a:r>
              <a:rPr lang="nl-NL" dirty="0" smtClean="0"/>
              <a:t> </a:t>
            </a:r>
            <a:r>
              <a:rPr lang="nl-NL" dirty="0" err="1" smtClean="0"/>
              <a:t>emp</a:t>
            </a:r>
            <a:r>
              <a:rPr lang="nl-NL" dirty="0" smtClean="0"/>
              <a:t> </a:t>
            </a:r>
            <a:r>
              <a:rPr lang="nl-NL" dirty="0" err="1" smtClean="0"/>
              <a:t>and</a:t>
            </a:r>
            <a:r>
              <a:rPr lang="nl-NL" dirty="0" smtClean="0"/>
              <a:t> dept</a:t>
            </a:r>
            <a:endParaRPr lang="en-US" dirty="0"/>
          </a:p>
        </p:txBody>
      </p:sp>
      <p:sp>
        <p:nvSpPr>
          <p:cNvPr id="3" name="Text Placeholder 2"/>
          <p:cNvSpPr>
            <a:spLocks noGrp="1"/>
          </p:cNvSpPr>
          <p:nvPr>
            <p:ph type="body" sz="quarter" idx="10"/>
          </p:nvPr>
        </p:nvSpPr>
        <p:spPr/>
        <p:txBody>
          <a:bodyPr/>
          <a:lstStyle/>
          <a:p>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2840" y="1413159"/>
            <a:ext cx="5276443" cy="7006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62" y="2375861"/>
            <a:ext cx="8647580" cy="17376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733952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HRM Data Set</a:t>
            </a:r>
            <a:br>
              <a:rPr lang="en-US" dirty="0" smtClean="0"/>
            </a:br>
            <a:r>
              <a:rPr lang="en-US" dirty="0" smtClean="0"/>
              <a:t>TABLES EMP and DEPT</a:t>
            </a:r>
            <a:endParaRPr lang="en-US" dirty="0"/>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2110" y="2167415"/>
            <a:ext cx="3132550" cy="15811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descr="http://1.bp.blogspot.com/-cP_sas-wpds/UejlB7b653I/AAAAAAAAB2A/amIctk9Upgo/s320/dept.png"/>
          <p:cNvPicPr>
            <a:picLocks noChangeAspect="1" noChangeArrowheads="1"/>
          </p:cNvPicPr>
          <p:nvPr/>
        </p:nvPicPr>
        <p:blipFill rotWithShape="1">
          <a:blip r:embed="rId3">
            <a:extLst>
              <a:ext uri="{28A0092B-C50C-407E-A947-70E740481C1C}">
                <a14:useLocalDpi xmlns:a14="http://schemas.microsoft.com/office/drawing/2010/main" val="0"/>
              </a:ext>
            </a:extLst>
          </a:blip>
          <a:srcRect t="34599"/>
          <a:stretch/>
        </p:blipFill>
        <p:spPr bwMode="auto">
          <a:xfrm>
            <a:off x="4815187" y="788654"/>
            <a:ext cx="1997365" cy="983635"/>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http://2.bp.blogspot.com/-sirPT1-Ia68/UejlB6MuyCI/AAAAAAAAB1s/LtuoEBv5h8o/s1600/emp.png"/>
          <p:cNvPicPr>
            <a:picLocks noChangeAspect="1" noChangeArrowheads="1"/>
          </p:cNvPicPr>
          <p:nvPr/>
        </p:nvPicPr>
        <p:blipFill rotWithShape="1">
          <a:blip r:embed="rId4">
            <a:extLst>
              <a:ext uri="{28A0092B-C50C-407E-A947-70E740481C1C}">
                <a14:useLocalDpi xmlns:a14="http://schemas.microsoft.com/office/drawing/2010/main" val="0"/>
              </a:ext>
            </a:extLst>
          </a:blip>
          <a:srcRect t="15055"/>
          <a:stretch/>
        </p:blipFill>
        <p:spPr bwMode="auto">
          <a:xfrm>
            <a:off x="5143343" y="1959178"/>
            <a:ext cx="3537723" cy="2434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34478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All</a:t>
            </a:r>
            <a:r>
              <a:rPr lang="nl-NL" dirty="0" smtClean="0"/>
              <a:t> sources are </a:t>
            </a:r>
            <a:r>
              <a:rPr lang="nl-NL" dirty="0" err="1" smtClean="0"/>
              <a:t>available</a:t>
            </a:r>
            <a:r>
              <a:rPr lang="nl-NL" dirty="0" smtClean="0"/>
              <a:t> on </a:t>
            </a:r>
            <a:r>
              <a:rPr lang="nl-NL" dirty="0" err="1" smtClean="0"/>
              <a:t>Github</a:t>
            </a:r>
            <a:endParaRPr lang="en-US" dirty="0"/>
          </a:p>
        </p:txBody>
      </p:sp>
      <p:sp>
        <p:nvSpPr>
          <p:cNvPr id="3" name="Text Placeholder 2"/>
          <p:cNvSpPr>
            <a:spLocks noGrp="1"/>
          </p:cNvSpPr>
          <p:nvPr>
            <p:ph type="body" sz="quarter" idx="10"/>
          </p:nvPr>
        </p:nvSpPr>
        <p:spPr/>
        <p:txBody>
          <a:bodyPr/>
          <a:lstStyle/>
          <a:p>
            <a:r>
              <a:rPr lang="en-US" dirty="0">
                <a:hlinkClick r:id="rId2"/>
              </a:rPr>
              <a:t>https://</a:t>
            </a:r>
            <a:r>
              <a:rPr lang="en-US" dirty="0" smtClean="0">
                <a:hlinkClick r:id="rId2"/>
              </a:rPr>
              <a:t>github.com/lucasjellema/sig-nosql-mongodb</a:t>
            </a:r>
            <a:endParaRPr lang="en-US" dirty="0" smtClean="0"/>
          </a:p>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1332" y="1865210"/>
            <a:ext cx="5006890" cy="23104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0231684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444858"/>
            <a:ext cx="7094881" cy="709935"/>
          </a:xfrm>
        </p:spPr>
        <p:txBody>
          <a:bodyPr/>
          <a:lstStyle/>
          <a:p>
            <a:r>
              <a:rPr lang="en-US" dirty="0"/>
              <a:t>find the names of all managers</a:t>
            </a:r>
          </a:p>
        </p:txBody>
      </p:sp>
      <p:sp>
        <p:nvSpPr>
          <p:cNvPr id="6" name="Rectangle 5"/>
          <p:cNvSpPr/>
          <p:nvPr/>
        </p:nvSpPr>
        <p:spPr>
          <a:xfrm>
            <a:off x="267883"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7" name="TextBox 6"/>
          <p:cNvSpPr txBox="1"/>
          <p:nvPr/>
        </p:nvSpPr>
        <p:spPr>
          <a:xfrm>
            <a:off x="267883" y="910879"/>
            <a:ext cx="3243196" cy="2462213"/>
          </a:xfrm>
          <a:prstGeom prst="rect">
            <a:avLst/>
          </a:prstGeom>
          <a:noFill/>
        </p:spPr>
        <p:txBody>
          <a:bodyPr wrap="none" rtlCol="0">
            <a:spAutoFit/>
          </a:bodyPr>
          <a:lstStyle/>
          <a:p>
            <a:r>
              <a:rPr lang="en-US" sz="1100" dirty="0">
                <a:latin typeface="Lucida Console" panose="020B0609040504020204" pitchFamily="49" charset="0"/>
              </a:rPr>
              <a:t>{</a:t>
            </a:r>
          </a:p>
          <a:p>
            <a:r>
              <a:rPr lang="en-US" sz="1100" dirty="0">
                <a:latin typeface="Lucida Console" panose="020B0609040504020204" pitchFamily="49" charset="0"/>
              </a:rPr>
              <a:t>    "_source": [</a:t>
            </a:r>
          </a:p>
          <a:p>
            <a:r>
              <a:rPr lang="en-US" sz="1100" dirty="0">
                <a:latin typeface="Lucida Console" panose="020B0609040504020204" pitchFamily="49" charset="0"/>
              </a:rPr>
              <a:t>        "ENAME"</a:t>
            </a:r>
          </a:p>
          <a:p>
            <a:r>
              <a:rPr lang="en-US" sz="1100" dirty="0">
                <a:latin typeface="Lucida Console" panose="020B0609040504020204" pitchFamily="49" charset="0"/>
              </a:rPr>
              <a:t>    ],</a:t>
            </a:r>
          </a:p>
          <a:p>
            <a:r>
              <a:rPr lang="en-US" sz="1100" dirty="0">
                <a:latin typeface="Lucida Console" panose="020B0609040504020204" pitchFamily="49" charset="0"/>
              </a:rPr>
              <a:t>    "query": {</a:t>
            </a:r>
          </a:p>
          <a:p>
            <a:r>
              <a:rPr lang="en-US" sz="1100" dirty="0">
                <a:latin typeface="Lucida Console" panose="020B0609040504020204" pitchFamily="49" charset="0"/>
              </a:rPr>
              <a:t>        "bool": {</a:t>
            </a:r>
          </a:p>
          <a:p>
            <a:r>
              <a:rPr lang="en-US" sz="1100" dirty="0">
                <a:latin typeface="Lucida Console" panose="020B0609040504020204" pitchFamily="49" charset="0"/>
              </a:rPr>
              <a:t>            "filter": {</a:t>
            </a:r>
          </a:p>
          <a:p>
            <a:r>
              <a:rPr lang="en-US" sz="1100" dirty="0">
                <a:latin typeface="Lucida Console" panose="020B0609040504020204" pitchFamily="49" charset="0"/>
              </a:rPr>
              <a:t>                "term": {</a:t>
            </a:r>
          </a:p>
          <a:p>
            <a:r>
              <a:rPr lang="en-US" sz="1100" dirty="0">
                <a:latin typeface="Lucida Console" panose="020B0609040504020204" pitchFamily="49" charset="0"/>
              </a:rPr>
              <a:t>                    "JOB": "MANAGER"</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    }</a:t>
            </a:r>
          </a:p>
          <a:p>
            <a:r>
              <a:rPr lang="en-US" sz="1100" dirty="0">
                <a:latin typeface="Lucida Console" panose="020B0609040504020204" pitchFamily="49" charset="0"/>
              </a:rPr>
              <a:t>}</a:t>
            </a:r>
          </a:p>
        </p:txBody>
      </p:sp>
      <p:sp>
        <p:nvSpPr>
          <p:cNvPr id="8" name="Rectangle 7"/>
          <p:cNvSpPr/>
          <p:nvPr/>
        </p:nvSpPr>
        <p:spPr>
          <a:xfrm>
            <a:off x="4634367"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9" name="TextBox 8"/>
          <p:cNvSpPr txBox="1"/>
          <p:nvPr/>
        </p:nvSpPr>
        <p:spPr>
          <a:xfrm>
            <a:off x="4639516" y="910879"/>
            <a:ext cx="2053767" cy="600164"/>
          </a:xfrm>
          <a:prstGeom prst="rect">
            <a:avLst/>
          </a:prstGeom>
          <a:noFill/>
        </p:spPr>
        <p:txBody>
          <a:bodyPr wrap="none" rtlCol="0">
            <a:spAutoFit/>
          </a:bodyPr>
          <a:lstStyle/>
          <a:p>
            <a:r>
              <a:rPr lang="en-US" sz="1100" dirty="0">
                <a:latin typeface="Lucida Console" panose="020B0609040504020204" pitchFamily="49" charset="0"/>
              </a:rPr>
              <a:t>select </a:t>
            </a:r>
            <a:r>
              <a:rPr lang="en-US" sz="1100" dirty="0" err="1">
                <a:latin typeface="Lucida Console" panose="020B0609040504020204" pitchFamily="49" charset="0"/>
              </a:rPr>
              <a:t>ename</a:t>
            </a:r>
            <a:endParaRPr lang="en-US" sz="1100" dirty="0">
              <a:latin typeface="Lucida Console" panose="020B0609040504020204" pitchFamily="49" charset="0"/>
            </a:endParaRPr>
          </a:p>
          <a:p>
            <a:r>
              <a:rPr lang="nl-NL" sz="1100" dirty="0" err="1">
                <a:latin typeface="Lucida Console" panose="020B0609040504020204" pitchFamily="49" charset="0"/>
              </a:rPr>
              <a:t>from</a:t>
            </a:r>
            <a:r>
              <a:rPr lang="nl-NL" sz="1100" dirty="0">
                <a:latin typeface="Lucida Console" panose="020B0609040504020204" pitchFamily="49" charset="0"/>
              </a:rPr>
              <a:t>   </a:t>
            </a:r>
            <a:r>
              <a:rPr lang="nl-NL" sz="1100" dirty="0" err="1">
                <a:latin typeface="Lucida Console" panose="020B0609040504020204" pitchFamily="49" charset="0"/>
              </a:rPr>
              <a:t>emp</a:t>
            </a:r>
            <a:endParaRPr lang="nl-NL" sz="1100" dirty="0">
              <a:latin typeface="Lucida Console" panose="020B0609040504020204" pitchFamily="49" charset="0"/>
            </a:endParaRPr>
          </a:p>
          <a:p>
            <a:r>
              <a:rPr lang="nl-NL" sz="1100" dirty="0" err="1">
                <a:latin typeface="Lucida Console" panose="020B0609040504020204" pitchFamily="49" charset="0"/>
              </a:rPr>
              <a:t>Where</a:t>
            </a:r>
            <a:r>
              <a:rPr lang="nl-NL" sz="1100" dirty="0">
                <a:latin typeface="Lucida Console" panose="020B0609040504020204" pitchFamily="49" charset="0"/>
              </a:rPr>
              <a:t>  job = 'MANAGER'</a:t>
            </a:r>
            <a:endParaRPr lang="en-US" sz="1100" dirty="0">
              <a:latin typeface="Lucida Console" panose="020B0609040504020204" pitchFamily="49" charset="0"/>
            </a:endParaRPr>
          </a:p>
        </p:txBody>
      </p:sp>
    </p:spTree>
    <p:extLst>
      <p:ext uri="{BB962C8B-B14F-4D97-AF65-F5344CB8AC3E}">
        <p14:creationId xmlns:p14="http://schemas.microsoft.com/office/powerpoint/2010/main" val="5510154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a:t>find </a:t>
            </a:r>
            <a:r>
              <a:rPr lang="en-US" dirty="0" smtClean="0"/>
              <a:t>name and salary of Salesmen ordered by salary from high to low </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1" y="910879"/>
            <a:ext cx="3671601" cy="3539430"/>
          </a:xfrm>
          <a:prstGeom prst="rect">
            <a:avLst/>
          </a:prstGeom>
          <a:noFill/>
        </p:spPr>
        <p:txBody>
          <a:bodyPr wrap="square" rtlCol="0">
            <a:spAutoFit/>
          </a:bodyPr>
          <a:lstStyle/>
          <a:p>
            <a:r>
              <a:rPr lang="nl-NL" sz="1400" dirty="0" smtClean="0">
                <a:latin typeface="Lucida Console" panose="020B0609040504020204" pitchFamily="49" charset="0"/>
              </a:rPr>
              <a:t>{ "_</a:t>
            </a:r>
            <a:r>
              <a:rPr lang="nl-NL" sz="1400" dirty="0">
                <a:latin typeface="Lucida Console" panose="020B0609040504020204" pitchFamily="49" charset="0"/>
              </a:rPr>
              <a:t>source": </a:t>
            </a:r>
            <a:r>
              <a:rPr lang="nl-NL" sz="1400" dirty="0" smtClean="0">
                <a:latin typeface="Lucida Console" panose="020B0609040504020204" pitchFamily="49" charset="0"/>
              </a:rPr>
              <a:t>[ "</a:t>
            </a:r>
            <a:r>
              <a:rPr lang="nl-NL" sz="1400" dirty="0">
                <a:latin typeface="Lucida Console" panose="020B0609040504020204" pitchFamily="49" charset="0"/>
              </a:rPr>
              <a:t>ENAME</a:t>
            </a:r>
            <a:r>
              <a:rPr lang="nl-NL" sz="1400" dirty="0" smtClean="0">
                <a:latin typeface="Lucida Console" panose="020B0609040504020204" pitchFamily="49" charset="0"/>
              </a:rPr>
              <a:t>", "</a:t>
            </a:r>
            <a:r>
              <a:rPr lang="nl-NL" sz="1400" dirty="0">
                <a:latin typeface="Lucida Console" panose="020B0609040504020204" pitchFamily="49" charset="0"/>
              </a:rPr>
              <a:t>SAL</a:t>
            </a:r>
            <a:r>
              <a:rPr lang="nl-NL" sz="1400" dirty="0" smtClean="0">
                <a:latin typeface="Lucida Console" panose="020B0609040504020204" pitchFamily="49" charset="0"/>
              </a:rPr>
              <a:t>"],</a:t>
            </a:r>
            <a:endParaRPr lang="nl-NL" sz="1400" dirty="0">
              <a:latin typeface="Lucida Console" panose="020B0609040504020204" pitchFamily="49" charset="0"/>
            </a:endParaRPr>
          </a:p>
          <a:p>
            <a:r>
              <a:rPr lang="nl-NL" sz="1400" dirty="0" smtClean="0">
                <a:latin typeface="Lucida Console" panose="020B0609040504020204" pitchFamily="49" charset="0"/>
              </a:rPr>
              <a:t>  "</a:t>
            </a:r>
            <a:r>
              <a:rPr lang="nl-NL" sz="1400" dirty="0">
                <a:latin typeface="Lucida Console" panose="020B0609040504020204" pitchFamily="49" charset="0"/>
              </a:rPr>
              <a:t>query": {</a:t>
            </a:r>
          </a:p>
          <a:p>
            <a:r>
              <a:rPr lang="nl-NL" sz="1400" dirty="0" smtClean="0">
                <a:latin typeface="Lucida Console" panose="020B0609040504020204" pitchFamily="49" charset="0"/>
              </a:rPr>
              <a:t>    "</a:t>
            </a:r>
            <a:r>
              <a:rPr lang="nl-NL" sz="1400" dirty="0" err="1">
                <a:latin typeface="Lucida Console" panose="020B0609040504020204" pitchFamily="49" charset="0"/>
              </a:rPr>
              <a:t>bool</a:t>
            </a:r>
            <a:r>
              <a:rPr lang="nl-NL" sz="1400" dirty="0">
                <a:latin typeface="Lucida Console" panose="020B0609040504020204" pitchFamily="49" charset="0"/>
              </a:rPr>
              <a:t>": {</a:t>
            </a:r>
          </a:p>
          <a:p>
            <a:r>
              <a:rPr lang="nl-NL" sz="1400" dirty="0" smtClean="0">
                <a:latin typeface="Lucida Console" panose="020B0609040504020204" pitchFamily="49" charset="0"/>
              </a:rPr>
              <a:t>      "</a:t>
            </a:r>
            <a:r>
              <a:rPr lang="nl-NL" sz="1400" dirty="0">
                <a:latin typeface="Lucida Console" panose="020B0609040504020204" pitchFamily="49" charset="0"/>
              </a:rPr>
              <a:t>filter": {</a:t>
            </a:r>
          </a:p>
          <a:p>
            <a:r>
              <a:rPr lang="nl-NL" sz="1400" dirty="0" smtClean="0">
                <a:latin typeface="Lucida Console" panose="020B0609040504020204" pitchFamily="49" charset="0"/>
              </a:rPr>
              <a:t>        "</a:t>
            </a:r>
            <a:r>
              <a:rPr lang="nl-NL" sz="1400" dirty="0">
                <a:latin typeface="Lucida Console" panose="020B0609040504020204" pitchFamily="49" charset="0"/>
              </a:rPr>
              <a:t>term": {</a:t>
            </a:r>
          </a:p>
          <a:p>
            <a:r>
              <a:rPr lang="nl-NL" sz="1400" dirty="0" smtClean="0">
                <a:latin typeface="Lucida Console" panose="020B0609040504020204" pitchFamily="49" charset="0"/>
              </a:rPr>
              <a:t>          "</a:t>
            </a:r>
            <a:r>
              <a:rPr lang="nl-NL" sz="1400" dirty="0">
                <a:latin typeface="Lucida Console" panose="020B0609040504020204" pitchFamily="49" charset="0"/>
              </a:rPr>
              <a:t>JOB": "SALESMAN"</a:t>
            </a: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smtClean="0">
                <a:latin typeface="Lucida Console" panose="020B0609040504020204" pitchFamily="49" charset="0"/>
              </a:rPr>
              <a:t>  "</a:t>
            </a:r>
            <a:r>
              <a:rPr lang="nl-NL" sz="1400" dirty="0" err="1">
                <a:latin typeface="Lucida Console" panose="020B0609040504020204" pitchFamily="49" charset="0"/>
              </a:rPr>
              <a:t>sort</a:t>
            </a:r>
            <a:r>
              <a:rPr lang="nl-NL" sz="1400" dirty="0">
                <a:latin typeface="Lucida Console" panose="020B0609040504020204" pitchFamily="49" charset="0"/>
              </a:rPr>
              <a:t>": [</a:t>
            </a: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smtClean="0">
                <a:latin typeface="Lucida Console" panose="020B0609040504020204" pitchFamily="49" charset="0"/>
              </a:rPr>
              <a:t>    "</a:t>
            </a:r>
            <a:r>
              <a:rPr lang="nl-NL" sz="1400" dirty="0">
                <a:latin typeface="Lucida Console" panose="020B0609040504020204" pitchFamily="49" charset="0"/>
              </a:rPr>
              <a:t>SAL": </a:t>
            </a:r>
            <a:r>
              <a:rPr lang="nl-NL" sz="1400" dirty="0" smtClean="0">
                <a:latin typeface="Lucida Console" panose="020B0609040504020204" pitchFamily="49" charset="0"/>
              </a:rPr>
              <a:t>{"</a:t>
            </a:r>
            <a:r>
              <a:rPr lang="nl-NL" sz="1400" dirty="0">
                <a:latin typeface="Lucida Console" panose="020B0609040504020204" pitchFamily="49" charset="0"/>
              </a:rPr>
              <a:t>order": "</a:t>
            </a:r>
            <a:r>
              <a:rPr lang="nl-NL" sz="1400" dirty="0" err="1" smtClean="0">
                <a:latin typeface="Lucida Console" panose="020B0609040504020204" pitchFamily="49" charset="0"/>
              </a:rPr>
              <a:t>desc</a:t>
            </a:r>
            <a:r>
              <a:rPr lang="nl-NL" sz="1400" dirty="0" smtClean="0">
                <a:latin typeface="Lucida Console" panose="020B0609040504020204" pitchFamily="49" charset="0"/>
              </a:rPr>
              <a:t>"}</a:t>
            </a:r>
          </a:p>
          <a:p>
            <a:r>
              <a:rPr lang="nl-NL" sz="1400" dirty="0" smtClean="0">
                <a:latin typeface="Lucida Console" panose="020B0609040504020204" pitchFamily="49" charset="0"/>
              </a:rPr>
              <a:t>    }</a:t>
            </a:r>
          </a:p>
          <a:p>
            <a:r>
              <a:rPr lang="nl-NL" sz="1400" dirty="0" smtClean="0">
                <a:latin typeface="Lucida Console" panose="020B0609040504020204" pitchFamily="49" charset="0"/>
              </a:rPr>
              <a:t>  ]</a:t>
            </a:r>
            <a:endParaRPr lang="nl-NL" sz="1400" dirty="0">
              <a:latin typeface="Lucida Console" panose="020B0609040504020204" pitchFamily="49" charset="0"/>
            </a:endParaRPr>
          </a:p>
          <a:p>
            <a:r>
              <a:rPr lang="nl-NL" sz="1400" dirty="0">
                <a:latin typeface="Lucida Console" panose="020B0609040504020204" pitchFamily="49" charset="0"/>
              </a:rPr>
              <a:t>}</a:t>
            </a: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2654894" cy="1384995"/>
          </a:xfrm>
          <a:prstGeom prst="rect">
            <a:avLst/>
          </a:prstGeom>
          <a:noFill/>
        </p:spPr>
        <p:txBody>
          <a:bodyPr wrap="none" rtlCol="0">
            <a:spAutoFit/>
          </a:bodyPr>
          <a:lstStyle/>
          <a:p>
            <a:r>
              <a:rPr lang="en-US" sz="1400" dirty="0">
                <a:latin typeface="Lucida Console" panose="020B0609040504020204" pitchFamily="49" charset="0"/>
              </a:rPr>
              <a:t>select </a:t>
            </a:r>
            <a:r>
              <a:rPr lang="en-US" sz="1400" dirty="0" err="1">
                <a:latin typeface="Lucida Console" panose="020B0609040504020204" pitchFamily="49" charset="0"/>
              </a:rPr>
              <a:t>ename</a:t>
            </a:r>
            <a:r>
              <a:rPr lang="en-US" sz="1400" dirty="0">
                <a:latin typeface="Lucida Console" panose="020B0609040504020204" pitchFamily="49" charset="0"/>
              </a:rPr>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sal</a:t>
            </a:r>
            <a:endParaRPr lang="en-US" sz="1400" dirty="0">
              <a:latin typeface="Lucida Console" panose="020B0609040504020204" pitchFamily="49" charset="0"/>
            </a:endParaRPr>
          </a:p>
          <a:p>
            <a:r>
              <a:rPr lang="nl-NL" sz="1400" dirty="0" err="1">
                <a:latin typeface="Lucida Console" panose="020B0609040504020204" pitchFamily="49" charset="0"/>
              </a:rPr>
              <a:t>from</a:t>
            </a:r>
            <a:r>
              <a:rPr lang="nl-NL" sz="1400" dirty="0">
                <a:latin typeface="Lucida Console" panose="020B0609040504020204" pitchFamily="49" charset="0"/>
              </a:rPr>
              <a:t>   </a:t>
            </a:r>
            <a:r>
              <a:rPr lang="nl-NL" sz="1400" dirty="0" err="1">
                <a:latin typeface="Lucida Console" panose="020B0609040504020204" pitchFamily="49" charset="0"/>
              </a:rPr>
              <a:t>emp</a:t>
            </a:r>
            <a:endParaRPr lang="nl-NL" sz="1400" dirty="0">
              <a:latin typeface="Lucida Console" panose="020B0609040504020204" pitchFamily="49" charset="0"/>
            </a:endParaRPr>
          </a:p>
          <a:p>
            <a:r>
              <a:rPr lang="nl-NL" sz="1400" dirty="0" err="1">
                <a:latin typeface="Lucida Console" panose="020B0609040504020204" pitchFamily="49" charset="0"/>
              </a:rPr>
              <a:t>where</a:t>
            </a:r>
            <a:r>
              <a:rPr lang="nl-NL" sz="1400" dirty="0">
                <a:latin typeface="Lucida Console" panose="020B0609040504020204" pitchFamily="49" charset="0"/>
              </a:rPr>
              <a:t>  job = 'SALESMAN'</a:t>
            </a:r>
          </a:p>
          <a:p>
            <a:r>
              <a:rPr lang="nl-NL" sz="1400" dirty="0">
                <a:latin typeface="Lucida Console" panose="020B0609040504020204" pitchFamily="49" charset="0"/>
              </a:rPr>
              <a:t>order</a:t>
            </a:r>
          </a:p>
          <a:p>
            <a:r>
              <a:rPr lang="nl-NL" sz="1400" dirty="0" err="1">
                <a:latin typeface="Lucida Console" panose="020B0609040504020204" pitchFamily="49" charset="0"/>
              </a:rPr>
              <a:t>by</a:t>
            </a:r>
            <a:r>
              <a:rPr lang="nl-NL" sz="1400" dirty="0">
                <a:latin typeface="Lucida Console" panose="020B0609040504020204" pitchFamily="49" charset="0"/>
              </a:rPr>
              <a:t>     </a:t>
            </a:r>
            <a:r>
              <a:rPr lang="nl-NL" sz="1400" dirty="0" err="1">
                <a:latin typeface="Lucida Console" panose="020B0609040504020204" pitchFamily="49" charset="0"/>
              </a:rPr>
              <a:t>sal</a:t>
            </a:r>
            <a:r>
              <a:rPr lang="nl-NL" sz="1400" dirty="0">
                <a:latin typeface="Lucida Console" panose="020B0609040504020204" pitchFamily="49" charset="0"/>
              </a:rPr>
              <a:t> </a:t>
            </a:r>
            <a:r>
              <a:rPr lang="nl-NL" sz="1400" dirty="0" err="1">
                <a:latin typeface="Lucida Console" panose="020B0609040504020204" pitchFamily="49" charset="0"/>
              </a:rPr>
              <a:t>desc</a:t>
            </a:r>
            <a:endParaRPr lang="en-US" sz="1400" dirty="0">
              <a:latin typeface="Lucida Console" panose="020B0609040504020204" pitchFamily="49" charset="0"/>
            </a:endParaRPr>
          </a:p>
        </p:txBody>
      </p:sp>
    </p:spTree>
    <p:extLst>
      <p:ext uri="{BB962C8B-B14F-4D97-AF65-F5344CB8AC3E}">
        <p14:creationId xmlns:p14="http://schemas.microsoft.com/office/powerpoint/2010/main" val="319237703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06" y="130096"/>
            <a:ext cx="8820030" cy="709935"/>
          </a:xfrm>
        </p:spPr>
        <p:txBody>
          <a:bodyPr/>
          <a:lstStyle/>
          <a:p>
            <a:r>
              <a:rPr lang="en-US" dirty="0"/>
              <a:t>find </a:t>
            </a:r>
            <a:r>
              <a:rPr lang="en-US" dirty="0" smtClean="0"/>
              <a:t>name and salary of two highest earning Salesmen – best paid first</a:t>
            </a:r>
            <a:endParaRPr lang="en-US" dirty="0"/>
          </a:p>
        </p:txBody>
      </p:sp>
      <p:sp>
        <p:nvSpPr>
          <p:cNvPr id="6" name="Rectangle 5"/>
          <p:cNvSpPr/>
          <p:nvPr/>
        </p:nvSpPr>
        <p:spPr>
          <a:xfrm>
            <a:off x="214306"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7" name="TextBox 6"/>
          <p:cNvSpPr txBox="1"/>
          <p:nvPr/>
        </p:nvSpPr>
        <p:spPr>
          <a:xfrm>
            <a:off x="267882" y="910879"/>
            <a:ext cx="3066865" cy="3231654"/>
          </a:xfrm>
          <a:prstGeom prst="rect">
            <a:avLst/>
          </a:prstGeom>
          <a:noFill/>
        </p:spPr>
        <p:txBody>
          <a:bodyPr wrap="none" rtlCol="0">
            <a:spAutoFit/>
          </a:bodyPr>
          <a:lstStyle/>
          <a:p>
            <a:r>
              <a:rPr lang="nl-NL" sz="1200" dirty="0">
                <a:latin typeface="Lucida Console" panose="020B0609040504020204" pitchFamily="49" charset="0"/>
              </a:rPr>
              <a:t>{ "_source": [ "ENAME", "SAL"],</a:t>
            </a:r>
          </a:p>
          <a:p>
            <a:r>
              <a:rPr lang="nl-NL" sz="1200" dirty="0">
                <a:latin typeface="Lucida Console" panose="020B0609040504020204" pitchFamily="49" charset="0"/>
              </a:rPr>
              <a:t>  "query": {</a:t>
            </a:r>
          </a:p>
          <a:p>
            <a:r>
              <a:rPr lang="nl-NL" sz="1200" dirty="0">
                <a:latin typeface="Lucida Console" panose="020B0609040504020204" pitchFamily="49" charset="0"/>
              </a:rPr>
              <a:t>    "</a:t>
            </a:r>
            <a:r>
              <a:rPr lang="nl-NL" sz="1200" dirty="0" err="1">
                <a:latin typeface="Lucida Console" panose="020B0609040504020204" pitchFamily="49" charset="0"/>
              </a:rPr>
              <a:t>bool</a:t>
            </a:r>
            <a:r>
              <a:rPr lang="nl-NL" sz="1200" dirty="0">
                <a:latin typeface="Lucida Console" panose="020B0609040504020204" pitchFamily="49" charset="0"/>
              </a:rPr>
              <a:t>": {</a:t>
            </a:r>
          </a:p>
          <a:p>
            <a:r>
              <a:rPr lang="nl-NL" sz="1200" dirty="0">
                <a:latin typeface="Lucida Console" panose="020B0609040504020204" pitchFamily="49" charset="0"/>
              </a:rPr>
              <a:t>      "filter": {</a:t>
            </a:r>
          </a:p>
          <a:p>
            <a:r>
              <a:rPr lang="nl-NL" sz="1200" dirty="0">
                <a:latin typeface="Lucida Console" panose="020B0609040504020204" pitchFamily="49" charset="0"/>
              </a:rPr>
              <a:t>        "term": {</a:t>
            </a:r>
          </a:p>
          <a:p>
            <a:r>
              <a:rPr lang="nl-NL" sz="1200" dirty="0">
                <a:latin typeface="Lucida Console" panose="020B0609040504020204" pitchFamily="49" charset="0"/>
              </a:rPr>
              <a:t>          "JOB": "SALESMAN"</a:t>
            </a:r>
          </a:p>
          <a:p>
            <a:r>
              <a:rPr lang="nl-NL" sz="1200" dirty="0">
                <a:latin typeface="Lucida Console" panose="020B0609040504020204" pitchFamily="49" charset="0"/>
              </a:rPr>
              <a:t>         }</a:t>
            </a:r>
          </a:p>
          <a:p>
            <a:r>
              <a:rPr lang="nl-NL" sz="1200" dirty="0">
                <a:latin typeface="Lucida Console" panose="020B0609040504020204" pitchFamily="49" charset="0"/>
              </a:rPr>
              <a:t>      }</a:t>
            </a:r>
          </a:p>
          <a:p>
            <a:r>
              <a:rPr lang="nl-NL" sz="1200" dirty="0">
                <a:latin typeface="Lucida Console" panose="020B0609040504020204" pitchFamily="49" charset="0"/>
              </a:rPr>
              <a:t>    }</a:t>
            </a:r>
          </a:p>
          <a:p>
            <a:r>
              <a:rPr lang="nl-NL" sz="1200" dirty="0">
                <a:latin typeface="Lucida Console" panose="020B0609040504020204" pitchFamily="49" charset="0"/>
              </a:rPr>
              <a:t>  },</a:t>
            </a:r>
          </a:p>
          <a:p>
            <a:r>
              <a:rPr lang="nl-NL" sz="1200" dirty="0">
                <a:latin typeface="Lucida Console" panose="020B0609040504020204" pitchFamily="49" charset="0"/>
              </a:rPr>
              <a:t>  "</a:t>
            </a:r>
            <a:r>
              <a:rPr lang="nl-NL" sz="1200" dirty="0" err="1">
                <a:latin typeface="Lucida Console" panose="020B0609040504020204" pitchFamily="49" charset="0"/>
              </a:rPr>
              <a:t>sort</a:t>
            </a:r>
            <a:r>
              <a:rPr lang="nl-NL" sz="1200" dirty="0">
                <a:latin typeface="Lucida Console" panose="020B0609040504020204" pitchFamily="49" charset="0"/>
              </a:rPr>
              <a:t>": [</a:t>
            </a:r>
          </a:p>
          <a:p>
            <a:r>
              <a:rPr lang="nl-NL" sz="1200" dirty="0">
                <a:latin typeface="Lucida Console" panose="020B0609040504020204" pitchFamily="49" charset="0"/>
              </a:rPr>
              <a:t>    {</a:t>
            </a:r>
          </a:p>
          <a:p>
            <a:r>
              <a:rPr lang="nl-NL" sz="1200" dirty="0">
                <a:latin typeface="Lucida Console" panose="020B0609040504020204" pitchFamily="49" charset="0"/>
              </a:rPr>
              <a:t>    "SAL": {"order": "</a:t>
            </a:r>
            <a:r>
              <a:rPr lang="nl-NL" sz="1200" dirty="0" err="1">
                <a:latin typeface="Lucida Console" panose="020B0609040504020204" pitchFamily="49" charset="0"/>
              </a:rPr>
              <a:t>desc</a:t>
            </a:r>
            <a:r>
              <a:rPr lang="nl-NL" sz="1200" dirty="0">
                <a:latin typeface="Lucida Console" panose="020B0609040504020204" pitchFamily="49" charset="0"/>
              </a:rPr>
              <a:t>"}</a:t>
            </a:r>
          </a:p>
          <a:p>
            <a:r>
              <a:rPr lang="nl-NL" sz="1200" dirty="0">
                <a:latin typeface="Lucida Console" panose="020B0609040504020204" pitchFamily="49" charset="0"/>
              </a:rPr>
              <a:t>    }</a:t>
            </a:r>
          </a:p>
          <a:p>
            <a:r>
              <a:rPr lang="nl-NL" sz="1200" dirty="0">
                <a:latin typeface="Lucida Console" panose="020B0609040504020204" pitchFamily="49" charset="0"/>
              </a:rPr>
              <a:t>  </a:t>
            </a:r>
            <a:r>
              <a:rPr lang="nl-NL" sz="1200" dirty="0" smtClean="0">
                <a:latin typeface="Lucida Console" panose="020B0609040504020204" pitchFamily="49" charset="0"/>
              </a:rPr>
              <a:t>],</a:t>
            </a:r>
          </a:p>
          <a:p>
            <a:r>
              <a:rPr lang="en-US" sz="1200" dirty="0" smtClean="0">
                <a:latin typeface="Lucida Console" panose="020B0609040504020204" pitchFamily="49" charset="0"/>
              </a:rPr>
              <a:t>  "size" : 2</a:t>
            </a:r>
            <a:endParaRPr lang="nl-NL" sz="1200" dirty="0">
              <a:latin typeface="Lucida Console" panose="020B0609040504020204" pitchFamily="49" charset="0"/>
            </a:endParaRPr>
          </a:p>
          <a:p>
            <a:r>
              <a:rPr lang="nl-NL" sz="1200" dirty="0">
                <a:latin typeface="Lucida Console" panose="020B0609040504020204" pitchFamily="49" charset="0"/>
              </a:rPr>
              <a:t>}</a:t>
            </a:r>
          </a:p>
        </p:txBody>
      </p:sp>
      <p:sp>
        <p:nvSpPr>
          <p:cNvPr id="8" name="Rectangle 7"/>
          <p:cNvSpPr/>
          <p:nvPr/>
        </p:nvSpPr>
        <p:spPr>
          <a:xfrm>
            <a:off x="4580790" y="904182"/>
            <a:ext cx="4172269" cy="364989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9" name="TextBox 8"/>
          <p:cNvSpPr txBox="1"/>
          <p:nvPr/>
        </p:nvSpPr>
        <p:spPr>
          <a:xfrm>
            <a:off x="4639516" y="910879"/>
            <a:ext cx="2654894" cy="1600438"/>
          </a:xfrm>
          <a:prstGeom prst="rect">
            <a:avLst/>
          </a:prstGeom>
          <a:noFill/>
        </p:spPr>
        <p:txBody>
          <a:bodyPr wrap="none" rtlCol="0">
            <a:spAutoFit/>
          </a:bodyPr>
          <a:lstStyle/>
          <a:p>
            <a:r>
              <a:rPr lang="en-US" sz="1400" dirty="0">
                <a:latin typeface="Lucida Console" panose="020B0609040504020204" pitchFamily="49" charset="0"/>
              </a:rPr>
              <a:t>select </a:t>
            </a:r>
            <a:r>
              <a:rPr lang="en-US" sz="1400" dirty="0" err="1">
                <a:latin typeface="Lucida Console" panose="020B0609040504020204" pitchFamily="49" charset="0"/>
              </a:rPr>
              <a:t>ename</a:t>
            </a:r>
            <a:r>
              <a:rPr lang="en-US" sz="1400" dirty="0">
                <a:latin typeface="Lucida Console" panose="020B0609040504020204" pitchFamily="49" charset="0"/>
              </a:rPr>
              <a:t/>
            </a:r>
            <a:br>
              <a:rPr lang="en-US" sz="1400" dirty="0">
                <a:latin typeface="Lucida Console" panose="020B0609040504020204" pitchFamily="49" charset="0"/>
              </a:rPr>
            </a:br>
            <a:r>
              <a:rPr lang="en-US" sz="1400" dirty="0">
                <a:latin typeface="Lucida Console" panose="020B0609040504020204" pitchFamily="49" charset="0"/>
              </a:rPr>
              <a:t>,      </a:t>
            </a:r>
            <a:r>
              <a:rPr lang="en-US" sz="1400" dirty="0" err="1">
                <a:latin typeface="Lucida Console" panose="020B0609040504020204" pitchFamily="49" charset="0"/>
              </a:rPr>
              <a:t>sal</a:t>
            </a:r>
            <a:endParaRPr lang="en-US" sz="1400" dirty="0">
              <a:latin typeface="Lucida Console" panose="020B0609040504020204" pitchFamily="49" charset="0"/>
            </a:endParaRPr>
          </a:p>
          <a:p>
            <a:r>
              <a:rPr lang="nl-NL" sz="1400" dirty="0" err="1">
                <a:latin typeface="Lucida Console" panose="020B0609040504020204" pitchFamily="49" charset="0"/>
              </a:rPr>
              <a:t>from</a:t>
            </a:r>
            <a:r>
              <a:rPr lang="nl-NL" sz="1400" dirty="0">
                <a:latin typeface="Lucida Console" panose="020B0609040504020204" pitchFamily="49" charset="0"/>
              </a:rPr>
              <a:t>   </a:t>
            </a:r>
            <a:r>
              <a:rPr lang="nl-NL" sz="1400" dirty="0" err="1">
                <a:latin typeface="Lucida Console" panose="020B0609040504020204" pitchFamily="49" charset="0"/>
              </a:rPr>
              <a:t>emp</a:t>
            </a:r>
            <a:endParaRPr lang="nl-NL" sz="1400" dirty="0">
              <a:latin typeface="Lucida Console" panose="020B0609040504020204" pitchFamily="49" charset="0"/>
            </a:endParaRPr>
          </a:p>
          <a:p>
            <a:r>
              <a:rPr lang="nl-NL" sz="1400" dirty="0" err="1">
                <a:latin typeface="Lucida Console" panose="020B0609040504020204" pitchFamily="49" charset="0"/>
              </a:rPr>
              <a:t>where</a:t>
            </a:r>
            <a:r>
              <a:rPr lang="nl-NL" sz="1400" dirty="0">
                <a:latin typeface="Lucida Console" panose="020B0609040504020204" pitchFamily="49" charset="0"/>
              </a:rPr>
              <a:t>  job = 'SALESMAN'</a:t>
            </a:r>
          </a:p>
          <a:p>
            <a:r>
              <a:rPr lang="nl-NL" sz="1400" dirty="0">
                <a:latin typeface="Lucida Console" panose="020B0609040504020204" pitchFamily="49" charset="0"/>
              </a:rPr>
              <a:t>order</a:t>
            </a:r>
          </a:p>
          <a:p>
            <a:r>
              <a:rPr lang="nl-NL" sz="1400" dirty="0" err="1">
                <a:latin typeface="Lucida Console" panose="020B0609040504020204" pitchFamily="49" charset="0"/>
              </a:rPr>
              <a:t>by</a:t>
            </a:r>
            <a:r>
              <a:rPr lang="nl-NL" sz="1400" dirty="0">
                <a:latin typeface="Lucida Console" panose="020B0609040504020204" pitchFamily="49" charset="0"/>
              </a:rPr>
              <a:t>     </a:t>
            </a:r>
            <a:r>
              <a:rPr lang="nl-NL" sz="1400" dirty="0" err="1">
                <a:latin typeface="Lucida Console" panose="020B0609040504020204" pitchFamily="49" charset="0"/>
              </a:rPr>
              <a:t>sal</a:t>
            </a:r>
            <a:r>
              <a:rPr lang="nl-NL" sz="1400" dirty="0">
                <a:latin typeface="Lucida Console" panose="020B0609040504020204" pitchFamily="49" charset="0"/>
              </a:rPr>
              <a:t> </a:t>
            </a:r>
            <a:r>
              <a:rPr lang="nl-NL" sz="1400" dirty="0" err="1">
                <a:latin typeface="Lucida Console" panose="020B0609040504020204" pitchFamily="49" charset="0"/>
              </a:rPr>
              <a:t>desc</a:t>
            </a:r>
            <a:r>
              <a:rPr lang="nl-NL" sz="1400" dirty="0">
                <a:latin typeface="Lucida Console" panose="020B0609040504020204" pitchFamily="49" charset="0"/>
              </a:rPr>
              <a:t/>
            </a:r>
            <a:br>
              <a:rPr lang="nl-NL" sz="1400" dirty="0">
                <a:latin typeface="Lucida Console" panose="020B0609040504020204" pitchFamily="49" charset="0"/>
              </a:rPr>
            </a:br>
            <a:r>
              <a:rPr lang="en-US" sz="1400" dirty="0">
                <a:latin typeface="Lucida Console" panose="020B0609040504020204" pitchFamily="49" charset="0"/>
              </a:rPr>
              <a:t>FETCH FIRST 2 ROWS ONLY</a:t>
            </a:r>
          </a:p>
        </p:txBody>
      </p:sp>
    </p:spTree>
    <p:extLst>
      <p:ext uri="{BB962C8B-B14F-4D97-AF65-F5344CB8AC3E}">
        <p14:creationId xmlns:p14="http://schemas.microsoft.com/office/powerpoint/2010/main" val="42706596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11168</TotalTime>
  <Words>2904</Words>
  <Application>Microsoft Office PowerPoint</Application>
  <PresentationFormat>On-screen Show (16:9)</PresentationFormat>
  <Paragraphs>757</Paragraphs>
  <Slides>38</Slides>
  <Notes>2</Notes>
  <HiddenSlides>4</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38</vt:i4>
      </vt:variant>
    </vt:vector>
  </HeadingPairs>
  <TitlesOfParts>
    <vt:vector size="45" baseType="lpstr">
      <vt:lpstr>Arial</vt:lpstr>
      <vt:lpstr>Arial Narrow</vt:lpstr>
      <vt:lpstr>Arial Unicode MS</vt:lpstr>
      <vt:lpstr>Calibri</vt:lpstr>
      <vt:lpstr>Lucida Console</vt:lpstr>
      <vt:lpstr>Office-thema</vt:lpstr>
      <vt:lpstr>AMIS_WIDESCREEN</vt:lpstr>
      <vt:lpstr>Comparing Elastic Search queries  with  Oracle Database SQL</vt:lpstr>
      <vt:lpstr>Topics</vt:lpstr>
      <vt:lpstr>Data Set</vt:lpstr>
      <vt:lpstr>HRM Data SET JSON document Collections emp and dept</vt:lpstr>
      <vt:lpstr>HRM Data Set TABLES EMP and DEPT</vt:lpstr>
      <vt:lpstr>All sources are available on Github</vt:lpstr>
      <vt:lpstr>find the names of all managers</vt:lpstr>
      <vt:lpstr>find name and salary of Salesmen ordered by salary from high to low </vt:lpstr>
      <vt:lpstr>find name and salary of two highest earning Salesmen – best paid first</vt:lpstr>
      <vt:lpstr>find employees with ‘AR’ in their name – in alphabetical order by name</vt:lpstr>
      <vt:lpstr>find employees not in department 10, name and salary and sorted alphabetically by name</vt:lpstr>
      <vt:lpstr>Set DATE type property startdate derived from string type property hiredate</vt:lpstr>
      <vt:lpstr>Find Salesmen with a total income higher than 2000</vt:lpstr>
      <vt:lpstr>Create stored function salary cap to return max salary per job; use salary cap to find employees earning over their cap</vt:lpstr>
      <vt:lpstr>Select name, startmonth and startyear for all employees</vt:lpstr>
      <vt:lpstr>total salary sum, total number of employees, the highest salary and the earliest startdate</vt:lpstr>
      <vt:lpstr>total salary sum, total number of employees, the highest salary and the earliest startdate PER DEPARTMENT</vt:lpstr>
      <vt:lpstr>total salary sum, number of employees, highest salary and earliest startdate PER DEPARTMENT and hireyear  with number of employees two or more</vt:lpstr>
      <vt:lpstr>All employees with their department details (when available)</vt:lpstr>
      <vt:lpstr>All departments with a list of the names of their employees</vt:lpstr>
      <vt:lpstr>all employees who work in NEW YORK</vt:lpstr>
      <vt:lpstr>Employee named KING  with all employees who work under her or him and a neat list of the names of these subordinate staff</vt:lpstr>
      <vt:lpstr>Facet aggregation: # employees by job, by salary bucket, by department and by startdate (1)</vt:lpstr>
      <vt:lpstr>Facet aggregation: # employees by job, by salary bucket, by department and by startdate (2)</vt:lpstr>
      <vt:lpstr>Facet aggregation: # employees by job, by salary bucket, by department and by startdate (3)</vt:lpstr>
      <vt:lpstr>Create materialized collection from query departments with nested employees</vt:lpstr>
      <vt:lpstr>Find department that contains employee named KING from departments collection with nested employees</vt:lpstr>
      <vt:lpstr>only find Employee KING (and not all employees in the department) from departments collection with nested employees</vt:lpstr>
      <vt:lpstr>Find names of all managers from departments collection with nested employees</vt:lpstr>
      <vt:lpstr>find all employees who are not in department 10, with their name and salary and sorted alphabetically by name from departments collection with nested employees</vt:lpstr>
      <vt:lpstr>total salary sum, total number of employees, the highest salary and the earliest startdate, per department from departments collection with nested employees</vt:lpstr>
      <vt:lpstr>Adding geo locations and create geo index</vt:lpstr>
      <vt:lpstr>find departments within 500 km from Washington DC  ( [ -77.0364, 38.8951 ])</vt:lpstr>
      <vt:lpstr>all departments, the distance for each department in kilometer from Washington DC, ordered by that distance</vt:lpstr>
      <vt:lpstr>Add biographies to employees (preparing for text index and search) and create text index</vt:lpstr>
      <vt:lpstr>which employees are found when looking for someone to lead (and why &amp; where)? </vt:lpstr>
      <vt:lpstr>Text search including scoring - applying weight and deriving applicability</vt:lpstr>
      <vt:lpstr>Thank you!</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211</cp:revision>
  <dcterms:created xsi:type="dcterms:W3CDTF">2017-09-25T11:59:01Z</dcterms:created>
  <dcterms:modified xsi:type="dcterms:W3CDTF">2018-02-20T11:46:05Z</dcterms:modified>
</cp:coreProperties>
</file>